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77" r:id="rId5"/>
    <p:sldId id="260" r:id="rId6"/>
    <p:sldId id="261" r:id="rId7"/>
    <p:sldId id="278" r:id="rId8"/>
    <p:sldId id="263" r:id="rId9"/>
    <p:sldId id="264" r:id="rId10"/>
    <p:sldId id="279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документов с обосновывающими материалами для мероприятий подлежащих включению в ИП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55</c:v>
              </c:pt>
              <c:pt idx="1">
                <c:v>63</c:v>
              </c:pt>
              <c:pt idx="2">
                <c:v>67</c:v>
              </c:pt>
            </c:numLit>
          </c:val>
        </c:ser>
        <c:ser>
          <c:idx val="1"/>
          <c:order val="1"/>
          <c:tx>
            <c:v>Согласование мероприятий подлежащих реконструкции (модернизации) в рамках инвестиционной программы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2"/>
          <c:order val="2"/>
          <c:tx>
            <c:v>Заполнение форм №1-21 согласно приказа Минэнерго России №380 от 05.05.2016_x000d_
Сбор информации по источникам финансирования._x000d_
Сбор информации по договорам ТП для заполнения форм.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35</c:v>
              </c:pt>
              <c:pt idx="1">
                <c:v>42</c:v>
              </c:pt>
              <c:pt idx="2">
                <c:v>44</c:v>
              </c:pt>
            </c:numLit>
          </c:val>
        </c:ser>
        <c:ser>
          <c:idx val="3"/>
          <c:order val="3"/>
          <c:tx>
            <c:v>Уведомление РЭК Сахалинской области, раскрытие информации согласно ПП РФ №24 от 21.01.2004. Направление заявление с обосновывающими материалами ИП.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4"/>
          <c:order val="4"/>
          <c:tx>
            <c:v>Рассмотрение заявления с обосновывающими документами ИП. Отказ в принятии заявления.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</c:ser>
        <c:ser>
          <c:idx val="5"/>
          <c:order val="5"/>
          <c:tx>
            <c:v>Корректировка ИП согласно направленных замечаний.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17</c:v>
              </c:pt>
              <c:pt idx="2">
                <c:v>17</c:v>
              </c:pt>
            </c:numLit>
          </c:val>
        </c:ser>
        <c:ser>
          <c:idx val="6"/>
          <c:order val="6"/>
          <c:tx>
            <c:v>Повторное раскрытие информации согласно ПП РФ №24 от 21.01.2004. Направление уведомление в РЭК Сахалинской области, а также направление повторного заявления с обосновывающими материалами ИП.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7"/>
          <c:order val="7"/>
          <c:tx>
            <c:v>Рассмотрение заявления с обосновывающими документами ИП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25</c:v>
              </c:pt>
              <c:pt idx="2">
                <c:v>25</c:v>
              </c:pt>
            </c:numLit>
          </c:val>
        </c:ser>
        <c:ser>
          <c:idx val="8"/>
          <c:order val="8"/>
          <c:tx>
            <c:v>Согласительная комиссия. Приказ об утверждении ИП.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</c:ser>
        <c:ser>
          <c:idx val="9"/>
          <c:order val="9"/>
          <c:tx>
            <c:v>Длительность переходов между этапами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4</c:v>
              </c:pt>
              <c:pt idx="1">
                <c:v>4</c:v>
              </c:pt>
              <c:pt idx="2">
                <c:v>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980096"/>
        <c:axId val="161656192"/>
        <c:extLst/>
      </c:barChart>
      <c:lineChart>
        <c:grouping val="stacked"/>
        <c:varyColors val="0"/>
        <c:ser>
          <c:idx val="10"/>
          <c:order val="10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167</c:v>
              </c:pt>
              <c:pt idx="1">
                <c:v>184</c:v>
              </c:pt>
              <c:pt idx="2">
                <c:v>190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80096"/>
        <c:axId val="161656192"/>
      </c:lineChart>
      <c:lineChart>
        <c:grouping val="stacked"/>
        <c:varyColors val="0"/>
        <c:ser>
          <c:idx val="11"/>
          <c:order val="11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100</c:v>
              </c:pt>
              <c:pt idx="1">
                <c:v>100</c:v>
              </c:pt>
              <c:pt idx="2">
                <c:v>100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80096"/>
        <c:axId val="161656192"/>
      </c:lineChart>
      <c:catAx>
        <c:axId val="25498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61656192"/>
        <c:crosses val="autoZero"/>
        <c:auto val="0"/>
        <c:lblAlgn val="ctr"/>
        <c:lblOffset val="100"/>
        <c:noMultiLvlLbl val="0"/>
      </c:catAx>
      <c:valAx>
        <c:axId val="16165619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рб.дн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254980096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документов с обосновывающими материалами для мероприятий подлежащих включению в ИП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55</c:v>
              </c:pt>
              <c:pt idx="1">
                <c:v>63</c:v>
              </c:pt>
              <c:pt idx="2">
                <c:v>50</c:v>
              </c:pt>
            </c:numLit>
          </c:val>
        </c:ser>
        <c:ser>
          <c:idx val="1"/>
          <c:order val="1"/>
          <c:tx>
            <c:v>Согласование мероприятий подлежащих реконструкции (модернизации) в рамках инвестиционной программы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2"/>
          <c:order val="2"/>
          <c:tx>
            <c:v>Заполнение форм №1-21 согласно приказа Минэнерго России №380 от 05.05.2016_x000d_
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35</c:v>
              </c:pt>
              <c:pt idx="1">
                <c:v>42</c:v>
              </c:pt>
              <c:pt idx="2">
                <c:v>3</c:v>
              </c:pt>
            </c:numLit>
          </c:val>
        </c:ser>
        <c:ser>
          <c:idx val="3"/>
          <c:order val="3"/>
          <c:tx>
            <c:v>Уведомление РЭК Сахалинской области, раскрытие информации согласно ПП РФ №24 от 21.01.2004. Направление заявление с обосновывающими материалами ИП.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</c:ser>
        <c:ser>
          <c:idx val="4"/>
          <c:order val="4"/>
          <c:tx>
            <c:v>Рассмотрение заявления с обосновывающими документами ИП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25</c:v>
              </c:pt>
              <c:pt idx="2">
                <c:v>25</c:v>
              </c:pt>
            </c:numLit>
          </c:val>
        </c:ser>
        <c:ser>
          <c:idx val="5"/>
          <c:order val="5"/>
          <c:tx>
            <c:v>Согласительная комиссия. Приказ об утверждении ИП.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834112"/>
        <c:axId val="256721472"/>
        <c:extLst/>
      </c:barChart>
      <c:lineChart>
        <c:grouping val="stacked"/>
        <c:varyColors val="0"/>
        <c:ser>
          <c:idx val="6"/>
          <c:order val="6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2021</c:v>
              </c:pt>
              <c:pt idx="1">
                <c:v>2022</c:v>
              </c:pt>
              <c:pt idx="2">
                <c:v>2023</c:v>
              </c:pt>
            </c:numLit>
          </c:cat>
          <c:val>
            <c:numLit>
              <c:formatCode>General</c:formatCode>
              <c:ptCount val="3"/>
              <c:pt idx="0">
                <c:v>137</c:v>
              </c:pt>
              <c:pt idx="1">
                <c:v>152</c:v>
              </c:pt>
              <c:pt idx="2">
                <c:v>100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834112"/>
        <c:axId val="256721472"/>
      </c:lineChart>
      <c:lineChart>
        <c:grouping val="stacked"/>
        <c:varyColors val="0"/>
        <c:ser>
          <c:idx val="7"/>
          <c:order val="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100</c:v>
              </c:pt>
              <c:pt idx="1">
                <c:v>100</c:v>
              </c:pt>
              <c:pt idx="2">
                <c:v>100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834112"/>
        <c:axId val="256721472"/>
      </c:lineChart>
      <c:catAx>
        <c:axId val="25583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256721472"/>
        <c:crosses val="autoZero"/>
        <c:auto val="0"/>
        <c:lblAlgn val="ctr"/>
        <c:lblOffset val="100"/>
        <c:noMultiLvlLbl val="0"/>
      </c:catAx>
      <c:valAx>
        <c:axId val="25672147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рб.дн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25583411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87173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формирования, сопровождения и реализации инвестиционной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Мартакова Татьяна Игоревна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производственно-технического отдела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100 рб.дн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формирования инвестиционных проектов в связи с возникшей потребностью в увеличении мощности (пропускной способности)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50 рб.дн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документов с обосновывающими материалами для мероприятий подлежащих включению в ИП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муниципального предприятия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мероприятий подлежащих реконструкции (модернизации) в рамках инвестиционной программы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ПТО, ПЭО, ОТП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 №1-21 согласно приказа Минэнерго России №380 от 05.05.2016
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РЭК Сахалинской области, раскрытие информации согласно ПП РФ №24 от 21.01.2004. Направление заявление с обосновывающими материалами ИП.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рб.дн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Рассмотрение заявления с обосновывающими документами ИП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рб.дн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комиссия. Приказ об утверждении ИП.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Инвестиционные проекты подлежат реализации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0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64008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формирования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отказов в утверждении ИП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Побачаев Геннадий Геннадьевич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Гурьянов Евгений Владимирович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Мартакова Татьяна Игоревна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ПТО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Першина Светлана Станиславовна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ПЭО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Семерная Анна Владимировна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Зам. начальника ПТО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37160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Определение  лиц, ответственных за предоставления сведений, консолидацию информации и согласованию проектов (регламент).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регламент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Разделение обязанностей подразделений по заполнению форм в электронном виде.(регламент)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Снижение время протекания процесса на 90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проверочной формы между приложениями к приказу Минэнерго №2;№3;№21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возвратов на доработку - 0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 лиц, ответственных за предоставления сведений, консолидацию информации и согласованию проектов (регламент).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регламент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7634" y="236512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3966" y="3275656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93171" y="3275655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Разделение обязанностей подразделений по заполнению форм в электронном виде.(регламент)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Снижение время протекания процесса на 90 дней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7634" y="227791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926" y="3226940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38799" y="3201119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проверочной формы между приложениями к приказу Минэнерго №2;№3;№21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Количество возвратов на доработку - 0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429" y="2339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304" y="2915741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МУП "Электросервис"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"Электросервис", РЭК, потребитель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и утверждение регулятором мероприятий ИП, реализация проектов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Побачаев Геннадий Геннадьевич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инженер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Гурьянов Евгений Владимирович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Мартакова Татьяна Игоревна; Першина Светлана Станиславовна; Семерная Анна Владимировна;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понимания процесса взаимодействия между подразделениями при формировании, подготовке, реализации мероприятий инвестиционной программы.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Затягивание сроков исполнения мероприятий инвестпрограммы в связи с необходимостью исправления замечаний регулятора,  приводит к отказам в работе оборудования, снижению пропускной способности электрических сетей, жалобам потребителей.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64008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формирования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100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отказов в утверждении ИП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190 рб.дн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информации у подразделений по ответственности и  срокам предоставления технико-экономических показателей.
2. Занесение полученных данных в ручную. Вероятность допущения ошибок.
3. Возврат на доработку регулятором из-за технических ошибок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формирования инвестиционных проектов в связи с возникшей потребностью в увеличении мощности (пропускной способности)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67 рб.дн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документов с обосновывающими материалами для мероприятий подлежащих включению в ИП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муниципального предприятия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мероприятий подлежащих реконструкции (модернизации) в рамках инвестиционной программы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44 рб.дн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ПТО, ПЭО, ОТП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 №1-21 согласно приказа Минэнерго России №380 от 05.05.2016
Сбор информации по источникам финансирования.
Сбор информации по договорам ТП для заполнения форм.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925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дня рб.дн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РЭК Сахалинской области, раскрытие информации согласно ПП РФ №24 от 21.01.2004. Направление заявление с обосновывающими материалами ИП.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1" name="TextBox 70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рб.дн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Рассмотрение заявления с обосновывающими документами ИП. Отказ в принятии заявления.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 рб.дн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Корректировка ИП согласно направленных замечаний.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3962400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8" name="TextBox 97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Повторное раскрытие информации согласно ПП РФ №24 от 21.01.2004. Направление уведомление в РЭК Сахалинской области, а также направление повторного заявления с обосновывающими материалами ИП.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6" name="TextBox 105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8" name="TextBox 107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9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4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190 рб.дн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информации у подразделений по ответственности и  срокам предоставления технико-экономических показателей.
2. Занесение полученных данных в ручную. Вероятность допущения ошибок.
3. Возврат на доработку регулятором из-за технических ошибок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рб.дн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Рассмотрение заявления с обосновывающими документами ИП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рб.дн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комиссия. Приказ об утверждении ИП.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Инвестиционные проекты подлежат реализации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7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198120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информации у подразделений по ответственности и  срокам предоставления технико-экономических показателей.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Сбор информации производится по устному запросу лица, ответственность которого не определена ОРД, и предоставляется  разными подразделениями на бумажном носителе.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Определение  лиц, ответственных за предоставления сведений, консолидацию информации и согласованию проектов (регламент).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Занесение полученных данных в ручную. Вероятность допущения ошибок.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ОРД, предусматривающего предоставление данных консолидатору в электронном виде.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Разделение обязанностей подразделений по заполнению форм в электронном виде.(регламент)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Возврат на доработку регулятором из-за технических ошибок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Отказ в принятии заявления в связи с допущением технических ошибок.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проверочной формы между приложениями к приказу Минэнерго №2;№3;№21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100 рб.дн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Определение  лиц, ответственных за предоставления сведений, консолидацию информации и согласованию проектов (регламент).
2. Разделение обязанностей подразделений по заполнению форм в электронном виде.(регламент)
3. Создание проверочной формы между приложениями к приказу Минэнерго №2;№3;№21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формирования инвестиционных проектов в связи с возникшей потребностью в увеличении мощности (пропускной способности)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50 рб.дн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документов с обосновывающими материалами для мероприятий подлежащих включению в ИП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муниципального предприятия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мероприятий подлежащих реконструкции (модернизации) в рамках инвестиционной программы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ПТО, ПЭО, ОТП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 №1-21 согласно приказа Минэнерго России №380 от 05.05.2016
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ПТО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Уведомление РЭК Сахалинской области, раскрытие информации согласно ПП РФ №24 от 21.01.2004. Направление заявление с обосновывающими материалами ИП.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рб.дн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Рассмотрение заявления с обосновывающими документами ИП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рб.дн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РЭК Сахалинской области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Согласительная комиссия. Приказ об утверждении ИП.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Инвестиционные проекты подлежат реализации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4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224028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Определение  лиц, ответственных за предоставления сведений, консолидацию информации и согласованию проектов (регламент).
(Ответственный: Мартакова Татьяна Игоревна)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Разделение обязанностей подразделений по заполнению форм в электронном виде.(регламент)
(Ответственный: Мартакова Татьяна Игоревна)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проверочной формы между приложениями к приказу Минэнерго №2;№3;№21
(Ответственный: Першина Светлана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1129</Words>
  <Application>Microsoft Office PowerPoint</Application>
  <PresentationFormat>Произвольный</PresentationFormat>
  <Paragraphs>344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Theme55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2</cp:revision>
  <dcterms:created xsi:type="dcterms:W3CDTF">2023-09-27T22:57:45Z</dcterms:created>
  <dcterms:modified xsi:type="dcterms:W3CDTF">2023-10-03T22:36:31Z</dcterms:modified>
</cp:coreProperties>
</file>