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Работа с формой перед заполнением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5</c:v>
              </c:pt>
              <c:pt idx="2">
                <c:v>5</c:v>
              </c:pt>
            </c:numLit>
          </c:val>
        </c:ser>
        <c:ser>
          <c:idx val="1"/>
          <c:order val="1"/>
          <c:tx>
            <c:v>Проставление типовых формул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4</c:v>
              </c:pt>
              <c:pt idx="1">
                <c:v>4</c:v>
              </c:pt>
              <c:pt idx="2">
                <c:v>4</c:v>
              </c:pt>
            </c:numLit>
          </c:val>
        </c:ser>
        <c:ser>
          <c:idx val="2"/>
          <c:order val="2"/>
          <c:tx>
            <c:v>Заполнение отчетных данных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17</c:v>
              </c:pt>
              <c:pt idx="1">
                <c:v>17</c:v>
              </c:pt>
              <c:pt idx="2">
                <c:v>17</c:v>
              </c:pt>
            </c:numLit>
          </c:val>
        </c:ser>
        <c:ser>
          <c:idx val="3"/>
          <c:order val="3"/>
          <c:tx>
            <c:v>Введение не типовых формул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20</c:v>
              </c:pt>
              <c:pt idx="2">
                <c:v>20</c:v>
              </c:pt>
            </c:numLit>
          </c:val>
        </c:ser>
        <c:ser>
          <c:idx val="4"/>
          <c:order val="4"/>
          <c:tx>
            <c:v>Заполнение прогнозных данных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17</c:v>
              </c:pt>
              <c:pt idx="1">
                <c:v>17</c:v>
              </c:pt>
              <c:pt idx="2">
                <c:v>17</c:v>
              </c:pt>
            </c:numLit>
          </c:val>
        </c:ser>
        <c:ser>
          <c:idx val="5"/>
          <c:order val="5"/>
          <c:tx>
            <c:v>Анализ полученных данных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</c:ser>
        <c:ser>
          <c:idx val="6"/>
          <c:order val="6"/>
          <c:tx>
            <c:v>заполнение плановых данных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8</c:v>
              </c:pt>
              <c:pt idx="1">
                <c:v>8</c:v>
              </c:pt>
              <c:pt idx="2">
                <c:v>8</c:v>
              </c:pt>
            </c:numLit>
          </c:val>
        </c:ser>
        <c:ser>
          <c:idx val="7"/>
          <c:order val="7"/>
          <c:tx>
            <c:v>Анализ полученных данных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15136"/>
        <c:axId val="256291904"/>
        <c:extLst/>
      </c:barChart>
      <c:lineChart>
        <c:grouping val="stacked"/>
        <c:varyColors val="0"/>
        <c:ser>
          <c:idx val="8"/>
          <c:order val="8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numLit>
          </c:cat>
          <c:val>
            <c:numLit>
              <c:formatCode>General</c:formatCode>
              <c:ptCount val="3"/>
              <c:pt idx="0">
                <c:v>73</c:v>
              </c:pt>
              <c:pt idx="1">
                <c:v>73</c:v>
              </c:pt>
              <c:pt idx="2">
                <c:v>73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15136"/>
        <c:axId val="256291904"/>
      </c:lineChart>
      <c:lineChart>
        <c:grouping val="stacked"/>
        <c:varyColors val="0"/>
        <c:ser>
          <c:idx val="9"/>
          <c:order val="9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35</c:v>
              </c:pt>
              <c:pt idx="1">
                <c:v>35</c:v>
              </c:pt>
              <c:pt idx="2">
                <c:v>35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15136"/>
        <c:axId val="256291904"/>
      </c:lineChart>
      <c:catAx>
        <c:axId val="3951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256291904"/>
        <c:crosses val="autoZero"/>
        <c:auto val="0"/>
        <c:lblAlgn val="ctr"/>
        <c:lblOffset val="100"/>
        <c:noMultiLvlLbl val="0"/>
      </c:catAx>
      <c:valAx>
        <c:axId val="256291904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39515136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Работа с формой перед заполнением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"/>
          <c:order val="1"/>
          <c:tx>
            <c:v>Заполнение отчетных данных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Lit>
              <c:formatCode>General</c:formatCode>
              <c:ptCount val="1"/>
              <c:pt idx="0">
                <c:v>8</c:v>
              </c:pt>
            </c:numLit>
          </c:val>
        </c:ser>
        <c:ser>
          <c:idx val="2"/>
          <c:order val="2"/>
          <c:tx>
            <c:v>Заполнение прогнозных данных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Lit>
              <c:formatCode>General</c:formatCode>
              <c:ptCount val="1"/>
              <c:pt idx="0">
                <c:v>17</c:v>
              </c:pt>
            </c:numLit>
          </c:val>
        </c:ser>
        <c:ser>
          <c:idx val="3"/>
          <c:order val="3"/>
          <c:tx>
            <c:v>Анализ полученных данных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4"/>
          <c:order val="4"/>
          <c:tx>
            <c:v>заполнение плановых данных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Lit>
              <c:formatCode>General</c:formatCode>
              <c:ptCount val="1"/>
              <c:pt idx="0">
                <c:v>8</c:v>
              </c:pt>
            </c:numLit>
          </c:val>
        </c:ser>
        <c:ser>
          <c:idx val="5"/>
          <c:order val="5"/>
          <c:tx>
            <c:v>Анализ полученных данных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205760"/>
        <c:axId val="161653312"/>
        <c:extLst/>
      </c:barChart>
      <c:lineChart>
        <c:grouping val="stacked"/>
        <c:varyColors val="0"/>
        <c:ser>
          <c:idx val="6"/>
          <c:order val="6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Lit>
              <c:formatCode>General</c:formatCode>
              <c:ptCount val="1"/>
              <c:pt idx="0">
                <c:v>35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05760"/>
        <c:axId val="161653312"/>
      </c:lineChart>
      <c:lineChart>
        <c:grouping val="stacked"/>
        <c:varyColors val="0"/>
        <c:ser>
          <c:idx val="7"/>
          <c:order val="7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Lit>
              <c:formatCode>General</c:formatCode>
              <c:ptCount val="1"/>
              <c:pt idx="0">
                <c:v>35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05760"/>
        <c:axId val="161653312"/>
      </c:lineChart>
      <c:catAx>
        <c:axId val="13720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61653312"/>
        <c:crosses val="autoZero"/>
        <c:auto val="0"/>
        <c:lblAlgn val="ctr"/>
        <c:lblOffset val="100"/>
        <c:noMultiLvlLbl val="0"/>
      </c:catAx>
      <c:valAx>
        <c:axId val="161653312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37205760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24486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создания "Финансово-экономической модели деятельности МУП "Электросервис" с целью определения источников финансирования инвестиционных проектов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Першина Светлана Станиславовна 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</a:t>
            </a:r>
            <a:r>
              <a:rPr lang="ru-RU" sz="1200" b="1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: МУП «Электросервис»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lvl="0" fontAlgn="t"/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36,236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ч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 Разработан  индивидуальный чек-лист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для МУП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«Электросервис»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Создана собственная рабочая версия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формата с визуализацией ячеек, не подлежащих заполнению числовыми значениями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.  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3.Составлен перечень определений проблемных понятий.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Введены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 собственную рабочую версию формата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типовые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и нетиповых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формулы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 визуализацией этих ячеек цветовым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фоном.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Инструкция по заполнению данных, имеющих различия между отражением в бухгалтерском учете и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формате.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Разработаны проверочные формы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на базе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EXCEL.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Разработан ОРД,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 разделении затрат при формировании управленческой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отчетности.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Инструкция по заполнению показателей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БДДС</a:t>
            </a:r>
          </a:p>
          <a:p>
            <a:pPr lvl="0" fontAlgn="t"/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Разработан индивидуальный для 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МУП </a:t>
            </a:r>
            <a:r>
              <a:rPr lang="ru-RU" sz="10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визуализированный способ  анализа. </a:t>
            </a:r>
            <a:endParaRPr lang="ru-RU" sz="1000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endParaRPr lang="ru-RU" sz="10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Уведомление от РЭК о разработке "финансовой модели" для ИП в новом формате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час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Работа с формой перед заполнением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8,6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отчетных данных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4,5,6,7,8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17,3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прогнозных данных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4,5,7,8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полученных данных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42862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 ч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 заполнение плановых данных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плановых данных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9,10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1,083 ч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полученных данных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3962400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4" name="TextBox 103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6" name="TextBox 105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Согласительная комиссия с РЭК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05034"/>
              </p:ext>
            </p:extLst>
          </p:nvPr>
        </p:nvGraphicFramePr>
        <p:xfrm>
          <a:off x="361950" y="1438275"/>
          <a:ext cx="9705975" cy="99060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9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по формированию финансовой модели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73,9 час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36,236 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час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36,236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инструкций (чек-листов) по заполнению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ед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 ед.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 ед.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возвратов РЭК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05500"/>
          <a:chOff x="361950" y="180975"/>
          <a:chExt cx="10439400" cy="5905500"/>
        </a:xfrm>
      </p:grpSpPr>
      <p:pic>
        <p:nvPicPr>
          <p:cNvPr id="1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Першина Светлана Станиславовна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ПЭО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Першина Светлана Станиславовна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ПЭО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Доронина Елена Викторовна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экономист 1 категории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Изнанкина Виктория Владимировна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главного бухгалтера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Нероба Анастасия Юрьевна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бухгалтер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2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Першина Светлана Станиславовна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планово-экономического отдела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950" y="49339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Селезнева Елена Валерьевна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экономист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335280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индивидуального чек-листа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5,05 час/1 чек-лист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собственной рабочей версии формата с визуализацией ячеек, не подлежащих заполнению числовыми значениями 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6,05 часа/0 ошибок/ 0 возвратов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Составление перечня определений специализированных понятий, в части касающейся деятельности МУП, по которым ранее возникали проблемы с методикой их отражения в форме либо возникали спорные вопросы с РЭК.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документ-инструкция/0 ошибок/0 возвратов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Добавление в собственную рабочую версию формата типовых и нетиповых формул с визуализацией этих ячеек цветовым фоном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 час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заполнению данных, имеющих различия между отражением в бухгалтерском учете и формате  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инструкция/0 ошибок/0 возвратов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проверочных форм на базе EXCEL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ошибок/0 возвратов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внутреннего документа, о разделении затрат при формировании управленческой отчетности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регламентирующий документ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заполнению показателей БДДС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8,6 час/ 1 инструкция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индивидуальной для МУП визуализированной управленческой формы анализа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ошибок/ 0 руб. убытков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индивидуального чек-листа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5,05 час/1 чек-лист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15741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519363"/>
            <a:ext cx="5343996" cy="3708746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62625" y="205164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10" y="2519364"/>
            <a:ext cx="3240360" cy="3708746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591300"/>
          <a:chOff x="361950" y="180975"/>
          <a:chExt cx="10439400" cy="65913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собственной рабочей версии формата с визуализацией ячеек, не подлежащих заполнению числовыми значениями   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6,05 часа/0 ошибок/ 0 возвратов на доработку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362" y="214401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627709"/>
            <a:ext cx="4676775" cy="3963591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03031" y="214401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6" y="2627709"/>
            <a:ext cx="4857750" cy="3963591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Составление перечня определений специализированных понятий, в части касающейся деятельности МУП, по которым ранее возникали проблемы с методикой их отражения в форме либо возникали спорные вопросы с РЭК.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документ-инструкция/0 ошибок/0 возвратов на доработку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25" y="233967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78" y="2614711"/>
            <a:ext cx="4536504" cy="4543777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838825"/>
          <a:chOff x="361950" y="180975"/>
          <a:chExt cx="10439400" cy="58388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Добавление в собственную рабочую версию формата типовых и нетиповых формул с визуализацией этих ячеек цветовым фоном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18 час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1610" y="19764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0" y="2411685"/>
            <a:ext cx="9737055" cy="4392488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210175"/>
          <a:chOff x="361950" y="180975"/>
          <a:chExt cx="10439400" cy="521017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5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Инструкция по заполнению данных, имеющих различия между отражением в бухгалтерском учете и формате    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инструкция/0 ошибок/0 возвратов на доработку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2225" y="21669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78" y="2699717"/>
            <a:ext cx="9665047" cy="324036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МУП "Электросервис"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МУП "Электросервис", РЭК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создания финансовой модели, утверждение РЭК инвестиционной программы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Першина Светлана Станиславовна 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начальник ПЭО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Першина Светлана Станиславовна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начальник ПЭО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Доронина Елена Викторовна; Изнанкина Виктория Владимировна; Нероба Анастасия Юрьевна; Першина Светлана Станиславовна; Селезнева Елена Валерьевна;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Трудности при заполнении утвержденной законодательством формы финансовой модели деятельности предприятия для утверждения ИП при отсутствии методологии. Не ясность при каких обстоятельствах ИП должна быть утверждена по результатам заполнения этой формы.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 утверждение ИП и как следствие, из-за отсутствия источника финансирования: предоставление некачественных услуг электроснабжения либо отсутствие возможности технологического присоединения заявителей к энергообъектам, штрафные санкции; несвоевременное исполнение обязательств перед кредиторами: нецелевое использование привлеченных с других социально- значимых видов деятельности средств.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99060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по формированию финансовой модели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73,9 час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36,2 час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инструкций (чек-листов) по заполнению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ед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 ед.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возвратов РЭК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03.09.2023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15025"/>
          <a:chOff x="361950" y="180975"/>
          <a:chExt cx="10439400" cy="59150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6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проверочных форм на базе EXCEL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ошибок/0 возвратов на доработку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9562" y="215741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2519362"/>
            <a:ext cx="9809063" cy="4212803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7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внутреннего документа, о разделении затрат при формировании управленческой отчетности  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регламентирующий документ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032" y="210026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682" y="2462213"/>
            <a:ext cx="3744416" cy="4738688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43600"/>
          <a:chOff x="361950" y="180975"/>
          <a:chExt cx="10439400" cy="59436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8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Инструкция по заполнению показателей БДДС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8,6 час/ 1 инструкция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49" y="215741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1" y="2627709"/>
            <a:ext cx="4263876" cy="396044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49" y="215741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50" y="2627709"/>
            <a:ext cx="5597550" cy="396044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457825"/>
          <a:chOff x="361950" y="180975"/>
          <a:chExt cx="10439400" cy="54578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9 /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индивидуальной для МУП визуализированной управленческой формы анализа 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ошибок/ 0 руб. убытков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0" y="2157412"/>
            <a:ext cx="9737055" cy="4286721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73,9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ч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Трудноизлагаемая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информация о правилах заполнения в  НПА при минимальной содержательности
2.  Более 4000 ячеек обязательных к заполнению
3. Понятия специализированных терминов находятся в различных источниках (НПА) либо отсутствуют
4. Работа вручную 
5. Формат универсальный, не учитывает особенностей учетной политики предприятий  
6. Невозможно сверить с формами бухгалтерской отчетности
7. Формат требует большей детализации, чем законодательство
 о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бух.отчетности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8. Отвлечение  работников бухгалтерии  для консультаций
9. Нет методологии 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Уведомление от РЭК о разработке "финансовой модели" для ИП в новом формате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5,3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Работа с формой перед заполнением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Проставление типовых формул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17,3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отчетных данных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5,6,7,8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Введение не типовых формул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17,3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прогнозных данных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полученных данных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962400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4" name="TextBox 103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 ч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плановых данных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9" name="TextBox 10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1" name="TextBox 110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3" name="TextBox 112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4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73,9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ч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Трудноизлагаемая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информация о правилах заполнения в  НПА при минимальной содержательности
2.  Более 4000 ячеек обязательных к заполнению
3. Понятия специализированных терминов находятся в различных источниках (НПА) либо отсутствуют
4. Работа вручную 
5. Формат универсальный, не учитывает особенностей учетной политики предприятий  
6. Невозможно сверить с формами бухгалтерской отчетности
7. Формат требует большей детализации, чем законодательство
 о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бух.отчетности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8. Отвлечение  работников бухгалтерии  для консультаций
9. Нет методологии 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полученных данных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4286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Согласительная комиссия с РЭК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563880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Трудноизлагаемая информация о правилах заполнения в  НПА при минимальной содержательности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Формат единый для всей территории РФ, при различии специфики каждого субъекта электроэнергетики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индивидуального чек-листа для МУП "Электросервис"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Более 4000 ячеек обязательных к заполнению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Формы содержат показатели, не относящиеся к деятельности МУП, но схожие по созвучию.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собственной рабочей версии формата с визуализацией ячеек, не подлежащих заполнению числовыми значениями 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Понятия специализированных терминов находятся в различных источниках (НПА) либо отсутствуют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Форма универсальная и не учитывает специфику предприятия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Составление перечня определений специализированных понятий, в части касающейся деятельности МУП, по которым ранее возникали проблемы с методикой их отражения в форме либо возникали спорные вопросы с РЭК.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Работа вручную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Форма выгружается из системы "Консультант-плюс"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Добавление в собственную рабочую версию формата типовых и нетиповых формул с визуализацией этих ячеек цветовым фоном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Формат универсальный, не учитывает особенностей учетной политики предприятий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Формат единый для всей территории РФ, при специфике Учетной политики у каждого  субъекта.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заполнению данных, имеющих различия между отражением в бухгалтерском учете и формате  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Невозможно сверить с формами бухгалтерской отчетности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 учтена специфика Учетной политики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проверочных форм на базе EXCEL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Формат требует большей детализации, чем законодательство
 о бух.отчетности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Ряд несовпадений между Законодательствами о Бухгалтерском учете  и об Основах ценообразования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внутреннего документа, о разделении затрат при формировании управленческой отчетности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Отвлечение  работников бухгалтерии  для консультаций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Программой 1-С раздельный учет для заполнения БДДС формата не предусмотрен и невозможен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заполнению показателей БДДС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методологии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единой методологии для данного конкретного случая, при наличии множества теоретического материала в сети Интернет, часто противоречащего друг другу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индивидуальной для МУП визуализированной управленческой формы анализа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36,236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ч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индивидуального чек-листа для МУП "Электросервис"
2. Создание собственной рабочей версии формата с визуализацией ячеек, не подлежащих заполнению числовыми значениями   
3. Разработка документа с определениями понятий, в части касающейся деятельности МУП
4. Добавление в собственную рабочую версию формата типовых и нетиповых формул с визуализацией этих ячеек цветовым фоном
5. Инструкция по заполнению данных, имеющих различия между отражением в бухгалтерском учете и формате    
6. Разработка проверочных форм на базе EXCEL
7. Разработка внутреннего документа, о разделении затрат при формировании управленческой отчетности  
8. Инструкция по заполнению показателей БДДС
</a:t>
            </a:r>
            <a:r>
              <a:rPr lang="ru-RU" sz="10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9. 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индивидуальной для МУП визуализированной управленческой формы анализа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Уведомление от РЭК о разработке "финансовой модели" для ИП в новом формате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0,253 час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Работа с формой перед заполнением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8,6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отчетных данных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4,5,6,7,8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17,3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прогнозных данных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4,5,7,8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полученных данных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42862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 ч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 заполнение плановых данных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плановых данных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9,10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1,083 ч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ПЭО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полученных данных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3962400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4" name="TextBox 103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6" name="TextBox 105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Согласительная комиссия с РЭК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98270"/>
              </p:ext>
            </p:extLst>
          </p:nvPr>
        </p:nvGraphicFramePr>
        <p:xfrm>
          <a:off x="504825" y="953149"/>
          <a:ext cx="9715500" cy="635508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собственной рабочей версии формата с визуализацией ячеек, не подлежащих заполнению числовыми значениями   
(Ответственный: Першина Светлана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Составление перечня определений специализированных понятий, в части касающейся деятельности МУП, по которым ранее возникали проблемы с методикой их отражения в форме либо возникали спорные вопросы с РЭК.
(Ответственный: Доронина Елена Викторовна)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Добавление в собственную рабочую версию формата типовых и нетиповых формул с визуализацией этих ячеек цветовым фоном
(Ответственный: Першина Светлана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28.02.2023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заполнению данных, имеющих различия между отражением в бухгалтерском учете и формате    
(Ответственный: Доронина Елена Викторовна)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проверочных форм на базе EXCEL
(Ответственный: Изнанкина Виктория Владимировна)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внутреннего документа, о разделении затрат при формировании управленческой отчетности  
(Ответственный: Нероба Анастасия Юрьевна)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заполнению показателей БДДС
(Ответственный: Нероба Анастасия Юрьевна)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индивидуальной для МУП визуализированной управленческой формы анализа 
(Ответственный: Першина Светлана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индивидуального чек-листа
(Ответственный: Селезнева Елена Валерьевна)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1416</Words>
  <Application>Microsoft Office PowerPoint</Application>
  <PresentationFormat>Произвольный</PresentationFormat>
  <Paragraphs>471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Theme59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Першина Светлана Станиславовна</cp:lastModifiedBy>
  <cp:revision>21</cp:revision>
  <dcterms:created xsi:type="dcterms:W3CDTF">2023-08-30T21:52:57Z</dcterms:created>
  <dcterms:modified xsi:type="dcterms:W3CDTF">2023-10-03T22:20:48Z</dcterms:modified>
</cp:coreProperties>
</file>