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384183951" r:id="rId2"/>
  </p:sldMasterIdLst>
  <p:sldIdLst>
    <p:sldId id="256" r:id="rId3"/>
    <p:sldId id="257" r:id="rId4"/>
    <p:sldId id="258" r:id="rId5"/>
    <p:sldId id="274" r:id="rId6"/>
    <p:sldId id="260" r:id="rId7"/>
    <p:sldId id="261" r:id="rId8"/>
    <p:sldId id="262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36" y="-2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Оценка полноты пакета документов к заявке, написание типового письма_x000d_
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14.07.2023</c:v>
              </c:pt>
              <c:pt idx="1">
                <c:v>15.07.2023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10</c:v>
              </c:pt>
              <c:pt idx="2">
                <c:v>9</c:v>
              </c:pt>
            </c:numLit>
          </c:val>
        </c:ser>
        <c:ser>
          <c:idx val="1"/>
          <c:order val="1"/>
          <c:tx>
            <c:v>Согласование письма_x000d_
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14.07.2023</c:v>
              </c:pt>
              <c:pt idx="1">
                <c:v>15.07.2023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40</c:v>
              </c:pt>
              <c:pt idx="2">
                <c:v>180</c:v>
              </c:pt>
            </c:numLit>
          </c:val>
        </c:ser>
        <c:ser>
          <c:idx val="2"/>
          <c:order val="2"/>
          <c:tx>
            <c:v>Подписание письма_x000d_
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14.07.2023</c:v>
              </c:pt>
              <c:pt idx="1">
                <c:v>15.07.2023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480</c:v>
              </c:pt>
              <c:pt idx="1">
                <c:v>360</c:v>
              </c:pt>
              <c:pt idx="2">
                <c:v>240</c:v>
              </c:pt>
            </c:numLit>
          </c:val>
        </c:ser>
        <c:ser>
          <c:idx val="3"/>
          <c:order val="3"/>
          <c:tx>
            <c:v>Регистрация письма_x000d_
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14.07.2023</c:v>
              </c:pt>
              <c:pt idx="1">
                <c:v>15.07.2023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15</c:v>
              </c:pt>
              <c:pt idx="2">
                <c:v>10</c:v>
              </c:pt>
            </c:numLit>
          </c:val>
        </c:ser>
        <c:ser>
          <c:idx val="4"/>
          <c:order val="4"/>
          <c:tx>
            <c:v>Сканирование и отправка в ЛК заявителю_x000d_
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14.07.2023</c:v>
              </c:pt>
              <c:pt idx="1">
                <c:v>15.07.2023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9</c:v>
              </c:pt>
              <c:pt idx="2">
                <c:v>10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05824"/>
        <c:axId val="150423232"/>
        <c:extLst/>
      </c:barChart>
      <c:lineChart>
        <c:grouping val="stacked"/>
        <c:varyColors val="0"/>
        <c:ser>
          <c:idx val="5"/>
          <c:order val="5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14.07.2023</c:v>
              </c:pt>
              <c:pt idx="1">
                <c:v>15.07.2023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520</c:v>
              </c:pt>
              <c:pt idx="1">
                <c:v>434</c:v>
              </c:pt>
              <c:pt idx="2">
                <c:v>449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05824"/>
        <c:axId val="150423232"/>
      </c:lineChart>
      <c:lineChart>
        <c:grouping val="stacked"/>
        <c:varyColors val="0"/>
        <c:ser>
          <c:idx val="6"/>
          <c:order val="6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25</c:v>
              </c:pt>
              <c:pt idx="1">
                <c:v>25</c:v>
              </c:pt>
              <c:pt idx="2">
                <c:v>25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05824"/>
        <c:axId val="150423232"/>
      </c:lineChart>
      <c:catAx>
        <c:axId val="3860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50423232"/>
        <c:crosses val="autoZero"/>
        <c:auto val="0"/>
        <c:lblAlgn val="ctr"/>
        <c:lblOffset val="100"/>
        <c:noMultiLvlLbl val="0"/>
      </c:catAx>
      <c:valAx>
        <c:axId val="150423232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38605824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Оценка полноты пакета документов к заявке, написание типового письма_x000d_
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12.09.2023</c:v>
              </c:pt>
              <c:pt idx="1">
                <c:v>13.09.2023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17</c:v>
              </c:pt>
              <c:pt idx="1">
                <c:v>20</c:v>
              </c:pt>
              <c:pt idx="2">
                <c:v>18</c:v>
              </c:pt>
            </c:numLit>
          </c:val>
        </c:ser>
        <c:ser>
          <c:idx val="1"/>
          <c:order val="1"/>
          <c:tx>
            <c:v>Сканирование и отправка в ЛК заявителю_x000d_
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12.09.2023</c:v>
              </c:pt>
              <c:pt idx="1">
                <c:v>13.09.2023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7</c:v>
              </c:pt>
              <c:pt idx="1">
                <c:v>5</c:v>
              </c:pt>
              <c:pt idx="2">
                <c:v>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08768"/>
        <c:axId val="136604480"/>
        <c:extLst/>
      </c:barChart>
      <c:lineChart>
        <c:grouping val="stacked"/>
        <c:varyColors val="0"/>
        <c:ser>
          <c:idx val="2"/>
          <c:order val="2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12.09.2023</c:v>
              </c:pt>
              <c:pt idx="1">
                <c:v>13.09.2023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24</c:v>
              </c:pt>
              <c:pt idx="1">
                <c:v>25</c:v>
              </c:pt>
              <c:pt idx="2">
                <c:v>24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08768"/>
        <c:axId val="136604480"/>
      </c:lineChart>
      <c:lineChart>
        <c:grouping val="stacked"/>
        <c:varyColors val="0"/>
        <c:ser>
          <c:idx val="3"/>
          <c:order val="3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25</c:v>
              </c:pt>
              <c:pt idx="1">
                <c:v>25</c:v>
              </c:pt>
              <c:pt idx="2">
                <c:v>25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08768"/>
        <c:axId val="136604480"/>
      </c:lineChart>
      <c:catAx>
        <c:axId val="39008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36604480"/>
        <c:crosses val="autoZero"/>
        <c:auto val="0"/>
        <c:lblAlgn val="ctr"/>
        <c:lblOffset val="100"/>
        <c:noMultiLvlLbl val="0"/>
      </c:catAx>
      <c:valAx>
        <c:axId val="13660448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39008768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38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41839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57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841839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«Оптимизация процесса отправки типовых писем заявителям на технологическое присоединение при помощи личного кабинета»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Гуляева Анастасия Андреевна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Ведущий инженер ОТП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МУП "Электросервис"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85692"/>
              </p:ext>
            </p:extLst>
          </p:nvPr>
        </p:nvGraphicFramePr>
        <p:xfrm>
          <a:off x="361950" y="2051645"/>
          <a:ext cx="9705975" cy="137160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1076325"/>
                <a:gridCol w="287655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на составление и отправку 1 письма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520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Выполнено!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7" name="Logo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Епанешников Юрий Юрьевич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ОТП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Побачаев Геннадий Геннадьевич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инженер МУП "Электросервис"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Гуляева Анастасия Андреевна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ведущий инженер ОТП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Епанешников Юрий Юрьевич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ОТП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И Алевтина Сикчеровна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инженер ОТП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52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Син Александр 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правовой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51486"/>
              </p:ext>
            </p:extLst>
          </p:nvPr>
        </p:nvGraphicFramePr>
        <p:xfrm>
          <a:off x="361950" y="1438275"/>
          <a:ext cx="10086975" cy="4550162"/>
        </p:xfrm>
        <a:graphic>
          <a:graphicData uri="http://schemas.openxmlformats.org/drawingml/2006/table">
            <a:tbl>
              <a:tblPr firstRow="1" bandRow="1"/>
              <a:tblGrid>
                <a:gridCol w="504825"/>
                <a:gridCol w="4791075"/>
                <a:gridCol w="4791075"/>
              </a:tblGrid>
              <a:tr h="391213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912829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Написание текста в чате Личного кабинета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на написание письма с 520 мин до 25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912829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Утверждение типового набора текста нормативным документом (регламентом)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необходимости в согласовании типового письма каждый раз перед отправкой. Время согласования - с 10 мин до 0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912829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Отправка утвержденных нормативным документом писем не требует подписи директора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необходимости в подписании письма директором. Время подписания с 480 мин до 0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52021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Отправка писем в чате ЛК не требует регистрации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необходимости регистрации письма. Время регистрации с 10 мин до 0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Написание текста в чате Личного </a:t>
            </a:r>
            <a:r>
              <a:rPr lang="ru-RU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кабинета</a:t>
            </a:r>
            <a:endParaRPr lang="ru-RU" sz="1300" dirty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l" fontAlgn="t">
              <a:lnSpc>
                <a:spcPct val="100000"/>
              </a:lnSpc>
            </a:pPr>
            <a:r>
              <a:rPr lang="ru-RU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времени на написание письма с 520 мин до 25 мин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03" y="3238500"/>
            <a:ext cx="2880742" cy="39624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07" y="3228473"/>
            <a:ext cx="5656811" cy="3972427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42925" y="2700338"/>
            <a:ext cx="5038725" cy="528136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u="none" spc="0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БЫЛО: </a:t>
            </a:r>
            <a:r>
              <a:rPr lang="ru-RU" u="none" spc="0" dirty="0" smtClean="0">
                <a:latin typeface="Scada"/>
              </a:rPr>
              <a:t>письмо на официальном бланке</a:t>
            </a:r>
            <a:r>
              <a:rPr lang="ru-RU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5794" y="2690311"/>
            <a:ext cx="5038725" cy="528136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СТАЛО</a:t>
            </a:r>
            <a:r>
              <a:rPr lang="ru-RU" u="none" spc="0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: </a:t>
            </a:r>
            <a:r>
              <a:rPr lang="ru-RU" dirty="0" smtClean="0">
                <a:latin typeface="Scada"/>
              </a:rPr>
              <a:t>письмо в чате Личного кабинета заявителя</a:t>
            </a:r>
            <a:r>
              <a:rPr lang="ru-RU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Утверждение типового набора текста нормативным документом (регламентом)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 необходимости в согласовании типового письма каждый раз перед отправкой. Время согласования - с 10 мин до 0 мин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9842" y="2876550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</a:t>
            </a:r>
            <a:r>
              <a:rPr lang="ru-RU" sz="14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: Регламент утвержден</a:t>
            </a:r>
            <a:endParaRPr lang="ru-RU" sz="14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6" y="2483693"/>
            <a:ext cx="3795206" cy="493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утвержденных нормативным документом писем не требует подписи директора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 необходимости в подписании письма директором. Время подписания с 480 мин до 0 мин.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65" y="241830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БЫЛО</a:t>
            </a:r>
            <a:r>
              <a:rPr lang="ru-RU" sz="1200" b="1" u="none" spc="0" dirty="0" smtClean="0">
                <a:solidFill>
                  <a:srgbClr val="990000">
                    <a:alpha val="100000"/>
                  </a:srgbClr>
                </a:solidFill>
                <a:latin typeface="Scada"/>
              </a:rPr>
              <a:t>: Подписание директором письма вручную</a:t>
            </a:r>
            <a:endParaRPr lang="ru-RU" sz="1200" b="1" u="none" spc="0" dirty="0">
              <a:solidFill>
                <a:srgbClr val="99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675" y="241830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</a:t>
            </a: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: Подпись директора не требуется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866" y="3059757"/>
            <a:ext cx="5234413" cy="3740162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0" y="2846932"/>
            <a:ext cx="3276327" cy="4507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писем в чате ЛК не требует регистрации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Эффект от мероприятия:
</a:t>
            </a:r>
            <a:r>
              <a:rPr lang="ru-RU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Нет необходимости регистрации письма. Время регистрации с 10 мин до 0 мин.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1" y="3211016"/>
            <a:ext cx="3385002" cy="403244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36" y="3419475"/>
            <a:ext cx="6008876" cy="3255318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15917" y="2585571"/>
            <a:ext cx="4507151" cy="843028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u="none" spc="0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СТАЛО: 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Регистрация не требуется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950" y="2585571"/>
            <a:ext cx="4507151" cy="843028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БЫЛО:</a:t>
            </a:r>
            <a:r>
              <a:rPr lang="ru-RU" u="none" spc="0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: 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Регистрация письма вручную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инженер МУП "Электросервис"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технологического присоединения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Запрос заявителя о технологическом присоединении, предоставление информации.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Епанешников Юрий Юрьевич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Главный специалист ОТП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Побачаев Геннадий Геннадьевич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Главный инженер МУП "Электросервис"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Гуляева Анастасия Андреевна; Епанешников Юрий Юрьевич; И Алевтина Сикчеровна; Син Александр 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"нагроможденность" процесса отправки писем заявителям, значительные затраты непроизводительного рабочего времени при высоком количестве текущей работы.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неэффективное использование рабочего времени, нарушение законодательно установленных сроков направления писем, штрафы со стороны регулирующих органов.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563880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на составление и отправку 1 письма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520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9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520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Оформление письма, указание реквизитов заявителя каждый раз заново
2. Загруженность зам. директора, что увеличивает время согласования
3. Письмо не сразу уходит на подпись
4. Загруженность секретаря увеличивает время регистрации
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процесса: Подача заявки на технологическое присоединение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мин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10-30мин мин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Инженер отдела технологического присоединения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Оценка полноты пакета документов к заявке, написание типового письма
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775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10-30мин мин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10-480 мин мин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правовой работе
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письма
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9" name="TextBox 48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мин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480 мин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Подписание письма
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4" name="TextBox 63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10-60 мин. мин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директора
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Регистрация письма
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технологического присоединения 
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Сканирование и отправка в ЛК заявителю
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 
Получение результата по заявке
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fontAlgn="base"/>
            <a:endParaRPr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fontAlgn="base"/>
            <a:endParaRPr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algn="r" fontAlgn="b"/>
            <a:r>
              <a:rPr lang="ru-RU" sz="2200" b="1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752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84461"/>
              </p:ext>
            </p:extLst>
          </p:nvPr>
        </p:nvGraphicFramePr>
        <p:xfrm>
          <a:off x="361950" y="1438275"/>
          <a:ext cx="9944100" cy="4221480"/>
        </p:xfrm>
        <a:graphic>
          <a:graphicData uri="http://schemas.openxmlformats.org/drawingml/2006/table">
            <a:tbl>
              <a:tblPr firstRow="1" bandRow="1"/>
              <a:tblGrid>
                <a:gridCol w="542925"/>
                <a:gridCol w="3133725"/>
                <a:gridCol w="3133725"/>
                <a:gridCol w="3133725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Каждый раз реквизиты заявителя нужно указывать заново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Оформление письма на бумажном бланке вручную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Написание текста в чате Личного кабинета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Загруженность зам. директора, что увеличивает время согласования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Загруженность зам. директора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Утверждение типового набора текста нормативным документом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Большое время процесса подписания писем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Накапливанием документов в папке перед закладыванием на подпись у секретаря, большой объем документов с других структурных подразделений на подпись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Отправка утвержденных нормативным документом писем не требует подписи директора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Долгое время регистрации ввиду загруженности секретаря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Необходимость регистрации письма на официальном бланке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Отправка писем в чате ЛК не требует регистрации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5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25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Разработать регламент о написании типовых писем заявителям в части недостаточности документов по заявке
2. Устранить этапы согласования, подписания и регистрации писем, провести тест отправки писем через ЛК
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процесса: Подача заявки на технологическое присоединение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мин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технологического присоединения
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Оценка полноты пакета документов к заявке, написание типового письма
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технологического присоединения 
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в ЛК заявителю
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 
Получение результата по заявке
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8675"/>
              </p:ext>
            </p:extLst>
          </p:nvPr>
        </p:nvGraphicFramePr>
        <p:xfrm>
          <a:off x="504825" y="1438275"/>
          <a:ext cx="9715500" cy="304800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32385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регламента о написании типовых писем заявителям в части недостаточности документов по заявке
(Ответственный: Гуляева Анастасия Андреевна)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03.08.2023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03.08.2023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Устранение этапов согласования, подписания и регистрации писем 
(Ответственный: Гуляева Анастасия Андреевна)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Отправка писем в через ЛК 
(Ответственный: И Алевтина Сикчеровна)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fontAlgn="base"/>
            <a:endParaRPr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fontAlgn="base"/>
            <a:endParaRPr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algn="r" fontAlgn="b"/>
            <a:r>
              <a:rPr lang="ru-RU" sz="2200" b="1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519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5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25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Утверждение регламента процесса отправки типовых писем заявителем, утверждение типового набора текста писем
2. Отправка текста писем в чат Личного кабинета заявителю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процесса: Подача заявки на технологическое присоединение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мин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технологического присоединения
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Оценка полноты пакета документов к заявке, написание типового письма
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технологического присоединения 
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в ЛК заявителю
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 
Получение результата по заявке
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840</Words>
  <Application>Microsoft Office PowerPoint</Application>
  <PresentationFormat>Произвольный</PresentationFormat>
  <Paragraphs>279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Theme52</vt:lpstr>
      <vt:lpstr>Theme84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Першина Светлана Станиславовна</cp:lastModifiedBy>
  <cp:revision>4</cp:revision>
  <dcterms:created xsi:type="dcterms:W3CDTF">2023-09-19T23:54:37Z</dcterms:created>
  <dcterms:modified xsi:type="dcterms:W3CDTF">2023-10-03T22:51:42Z</dcterms:modified>
</cp:coreProperties>
</file>