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691813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44" y="-7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Поиск документа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29.06.2023</c:v>
              </c:pt>
              <c:pt idx="1">
                <c:v>10.07.2023</c:v>
              </c:pt>
              <c:pt idx="2">
                <c:v>21.07.2023</c:v>
              </c:pt>
            </c:strLit>
          </c:cat>
          <c:val>
            <c:numLit>
              <c:formatCode>General</c:formatCode>
              <c:ptCount val="3"/>
              <c:pt idx="0">
                <c:v>180</c:v>
              </c:pt>
              <c:pt idx="1">
                <c:v>150</c:v>
              </c:pt>
              <c:pt idx="2">
                <c:v>150</c:v>
              </c:pt>
            </c:numLit>
          </c:val>
        </c:ser>
        <c:ser>
          <c:idx val="1"/>
          <c:order val="1"/>
          <c:tx>
            <c:v>Копирование или сканирование документа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29.06.2023</c:v>
              </c:pt>
              <c:pt idx="1">
                <c:v>10.07.2023</c:v>
              </c:pt>
              <c:pt idx="2">
                <c:v>21.07.2023</c:v>
              </c:pt>
            </c:strLit>
          </c:cat>
          <c:val>
            <c:numLit>
              <c:formatCode>General</c:formatCode>
              <c:ptCount val="3"/>
              <c:pt idx="0">
                <c:v>50</c:v>
              </c:pt>
              <c:pt idx="1">
                <c:v>50</c:v>
              </c:pt>
              <c:pt idx="2">
                <c:v>30</c:v>
              </c:pt>
            </c:numLit>
          </c:val>
        </c:ser>
        <c:ser>
          <c:idx val="2"/>
          <c:order val="2"/>
          <c:tx>
            <c:v>Подбор и скрепление документов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29.06.2023</c:v>
              </c:pt>
              <c:pt idx="1">
                <c:v>10.07.2023</c:v>
              </c:pt>
              <c:pt idx="2">
                <c:v>21.07.2023</c:v>
              </c:pt>
            </c:strLit>
          </c:cat>
          <c:val>
            <c:numLit>
              <c:formatCode>General</c:formatCode>
              <c:ptCount val="3"/>
              <c:pt idx="0">
                <c:v>30</c:v>
              </c:pt>
              <c:pt idx="1">
                <c:v>30</c:v>
              </c:pt>
              <c:pt idx="2">
                <c:v>30</c:v>
              </c:pt>
            </c:numLit>
          </c:val>
        </c:ser>
        <c:ser>
          <c:idx val="3"/>
          <c:order val="3"/>
          <c:tx>
            <c:v>Длительность переходов между этапами</c:v>
          </c:tx>
          <c:spPr>
            <a:solidFill>
              <a:srgbClr val="CCCC99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29.06.2023</c:v>
              </c:pt>
              <c:pt idx="1">
                <c:v>10.07.2023</c:v>
              </c:pt>
              <c:pt idx="2">
                <c:v>21.07.2023</c:v>
              </c:pt>
            </c:strLit>
          </c:cat>
          <c:val>
            <c:numLit>
              <c:formatCode>General</c:formatCode>
              <c:ptCount val="3"/>
              <c:pt idx="0">
                <c:v>90</c:v>
              </c:pt>
              <c:pt idx="1">
                <c:v>90</c:v>
              </c:pt>
              <c:pt idx="2">
                <c:v>90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6007168"/>
        <c:axId val="150439040"/>
        <c:extLst/>
      </c:barChart>
      <c:lineChart>
        <c:grouping val="stacked"/>
        <c:varyColors val="0"/>
        <c:ser>
          <c:idx val="4"/>
          <c:order val="4"/>
          <c:tx>
            <c:v> </c:v>
          </c:tx>
          <c:spPr>
            <a:ln w="0">
              <a:noFill/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29.06.2023</c:v>
              </c:pt>
              <c:pt idx="1">
                <c:v>10.07.2023</c:v>
              </c:pt>
              <c:pt idx="2">
                <c:v>21.07.2023</c:v>
              </c:pt>
            </c:strLit>
          </c:cat>
          <c:val>
            <c:numLit>
              <c:formatCode>General</c:formatCode>
              <c:ptCount val="3"/>
              <c:pt idx="0">
                <c:v>350</c:v>
              </c:pt>
              <c:pt idx="1">
                <c:v>320</c:v>
              </c:pt>
              <c:pt idx="2">
                <c:v>300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007168"/>
        <c:axId val="150439040"/>
      </c:lineChart>
      <c:lineChart>
        <c:grouping val="stacked"/>
        <c:varyColors val="0"/>
        <c:ser>
          <c:idx val="5"/>
          <c:order val="5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150</c:v>
              </c:pt>
              <c:pt idx="1">
                <c:v>150</c:v>
              </c:pt>
              <c:pt idx="2">
                <c:v>150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007168"/>
        <c:axId val="150439040"/>
      </c:lineChart>
      <c:catAx>
        <c:axId val="136007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spPr>
          <a:ln w="0">
            <a:noFill/>
          </a:ln>
        </c:spPr>
        <c:crossAx val="150439040"/>
        <c:crosses val="autoZero"/>
        <c:auto val="0"/>
        <c:lblAlgn val="ctr"/>
        <c:lblOffset val="100"/>
        <c:noMultiLvlLbl val="0"/>
      </c:catAx>
      <c:valAx>
        <c:axId val="1504390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с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136007168"/>
        <c:crosses val="autoZero"/>
        <c:crossBetween val="between"/>
      </c:valAx>
    </c:plotArea>
    <c:legend>
      <c:legendPos val="r"/>
      <c:layout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Поиск документа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08.08.2023</c:v>
              </c:pt>
              <c:pt idx="1">
                <c:v>15.08.2023</c:v>
              </c:pt>
              <c:pt idx="2">
                <c:v>23.08.2023</c:v>
              </c:pt>
            </c:strLit>
          </c:cat>
          <c:val>
            <c:numLit>
              <c:formatCode>General</c:formatCode>
              <c:ptCount val="3"/>
              <c:pt idx="0">
                <c:v>25</c:v>
              </c:pt>
              <c:pt idx="1">
                <c:v>30</c:v>
              </c:pt>
              <c:pt idx="2">
                <c:v>30</c:v>
              </c:pt>
            </c:numLit>
          </c:val>
        </c:ser>
        <c:ser>
          <c:idx val="1"/>
          <c:order val="1"/>
          <c:tx>
            <c:v>Копирование или сканирование документа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08.08.2023</c:v>
              </c:pt>
              <c:pt idx="1">
                <c:v>15.08.2023</c:v>
              </c:pt>
              <c:pt idx="2">
                <c:v>23.08.2023</c:v>
              </c:pt>
            </c:strLit>
          </c:cat>
          <c:val>
            <c:numLit>
              <c:formatCode>General</c:formatCode>
              <c:ptCount val="3"/>
              <c:pt idx="0">
                <c:v>20</c:v>
              </c:pt>
              <c:pt idx="1">
                <c:v>20</c:v>
              </c:pt>
              <c:pt idx="2">
                <c:v>20</c:v>
              </c:pt>
            </c:numLit>
          </c:val>
        </c:ser>
        <c:ser>
          <c:idx val="2"/>
          <c:order val="2"/>
          <c:tx>
            <c:v>Подбор и скрепление документов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08.08.2023</c:v>
              </c:pt>
              <c:pt idx="1">
                <c:v>15.08.2023</c:v>
              </c:pt>
              <c:pt idx="2">
                <c:v>23.08.2023</c:v>
              </c:pt>
            </c:strLit>
          </c:cat>
          <c:val>
            <c:numLit>
              <c:formatCode>General</c:formatCode>
              <c:ptCount val="3"/>
              <c:pt idx="0">
                <c:v>15</c:v>
              </c:pt>
              <c:pt idx="1">
                <c:v>10</c:v>
              </c:pt>
              <c:pt idx="2">
                <c:v>10</c:v>
              </c:pt>
            </c:numLit>
          </c:val>
        </c:ser>
        <c:ser>
          <c:idx val="3"/>
          <c:order val="3"/>
          <c:tx>
            <c:v>Длительность переходов между этапами</c:v>
          </c:tx>
          <c:spPr>
            <a:solidFill>
              <a:srgbClr val="CCCC99">
                <a:alpha val="10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08.08.2023</c:v>
              </c:pt>
              <c:pt idx="1">
                <c:v>15.08.2023</c:v>
              </c:pt>
              <c:pt idx="2">
                <c:v>23.08.2023</c:v>
              </c:pt>
            </c:strLit>
          </c:cat>
          <c:val>
            <c:numLit>
              <c:formatCode>General</c:formatCode>
              <c:ptCount val="3"/>
              <c:pt idx="0">
                <c:v>90</c:v>
              </c:pt>
              <c:pt idx="1">
                <c:v>90</c:v>
              </c:pt>
              <c:pt idx="2">
                <c:v>90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187712"/>
        <c:axId val="217874432"/>
        <c:extLst/>
      </c:barChart>
      <c:lineChart>
        <c:grouping val="stacked"/>
        <c:varyColors val="0"/>
        <c:ser>
          <c:idx val="4"/>
          <c:order val="4"/>
          <c:tx>
            <c:v> </c:v>
          </c:tx>
          <c:spPr>
            <a:ln w="0">
              <a:noFill/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3"/>
              <c:pt idx="0">
                <c:v>08.08.2023</c:v>
              </c:pt>
              <c:pt idx="1">
                <c:v>15.08.2023</c:v>
              </c:pt>
              <c:pt idx="2">
                <c:v>23.08.2023</c:v>
              </c:pt>
            </c:strLit>
          </c:cat>
          <c:val>
            <c:numLit>
              <c:formatCode>General</c:formatCode>
              <c:ptCount val="3"/>
              <c:pt idx="0">
                <c:v>150</c:v>
              </c:pt>
              <c:pt idx="1">
                <c:v>150</c:v>
              </c:pt>
              <c:pt idx="2">
                <c:v>150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187712"/>
        <c:axId val="217874432"/>
      </c:lineChart>
      <c:lineChart>
        <c:grouping val="stacked"/>
        <c:varyColors val="0"/>
        <c:ser>
          <c:idx val="5"/>
          <c:order val="5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150</c:v>
              </c:pt>
              <c:pt idx="1">
                <c:v>150</c:v>
              </c:pt>
              <c:pt idx="2">
                <c:v>150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187712"/>
        <c:axId val="217874432"/>
      </c:lineChart>
      <c:catAx>
        <c:axId val="155187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spPr>
          <a:ln w="0">
            <a:noFill/>
          </a:ln>
        </c:spPr>
        <c:crossAx val="217874432"/>
        <c:crosses val="autoZero"/>
        <c:auto val="0"/>
        <c:lblAlgn val="ctr"/>
        <c:lblOffset val="100"/>
        <c:noMultiLvlLbl val="0"/>
      </c:catAx>
      <c:valAx>
        <c:axId val="217874432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с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155187712"/>
        <c:crosses val="autoZero"/>
        <c:crossBetween val="between"/>
      </c:valAx>
    </c:plotArea>
    <c:legend>
      <c:legendPos val="r"/>
      <c:layout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359994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0448925" cy="7562850"/>
          <a:chOff x="0" y="0"/>
          <a:chExt cx="10448925" cy="756285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361950" cy="7562850"/>
          </a:xfrm>
          <a:prstGeom prst="rect">
            <a:avLst/>
          </a:prstGeom>
          <a:solidFill>
            <a:srgbClr val="CC9933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0"/>
            <a:ext cx="2524125" cy="75628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61950"/>
            <a:ext cx="2000250" cy="1400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8500" y="2343150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Отчетная презентация проекта повышения эффективности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8500" y="2771775"/>
            <a:ext cx="720090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3238500" y="2876550"/>
            <a:ext cx="720090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8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Оптимизация процесса работы планово-экономического отдела в части хранения, поиска и использования актуальной документации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575" y="4324350"/>
            <a:ext cx="4324350" cy="26955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ДОКЛАДЧИК:
</a:t>
            </a:r>
            <a:r>
              <a:rPr lang="ru-RU" sz="16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Доронина Елена Викторовна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Экономист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ОРГАНИЗАЦИЯ: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МУП "Электросервис"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00" y="7019925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no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2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РЕЗУЛЬТАТЫ ПРОЕКТА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15888"/>
              </p:ext>
            </p:extLst>
          </p:nvPr>
        </p:nvGraphicFramePr>
        <p:xfrm>
          <a:off x="361950" y="1438275"/>
          <a:ext cx="9705975" cy="640080"/>
        </p:xfrm>
        <a:graphic>
          <a:graphicData uri="http://schemas.openxmlformats.org/drawingml/2006/table">
            <a:tbl>
              <a:tblPr firstRow="1" bandRow="1"/>
              <a:tblGrid>
                <a:gridCol w="361950"/>
                <a:gridCol w="3238500"/>
                <a:gridCol w="1076325"/>
                <a:gridCol w="1076325"/>
                <a:gridCol w="1076325"/>
                <a:gridCol w="2876550"/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  <a:endParaRPr lang="ru-RU" sz="900" b="1" u="none" spc="0" dirty="0">
                        <a:solidFill>
                          <a:srgbClr val="000000">
                            <a:alpha val="100000"/>
                          </a:srgbClr>
                        </a:solidFill>
                        <a:latin typeface="Scada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Комментарий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количество не найденных документов, шт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  <a:r>
                        <a:rPr lang="ru-RU" sz="900" u="none" spc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</a:t>
                      </a:r>
                      <a:endParaRPr lang="ru-RU" sz="900" u="none" spc="0" dirty="0">
                        <a:solidFill>
                          <a:srgbClr val="000000">
                            <a:alpha val="100000"/>
                          </a:srgbClr>
                        </a:solidFill>
                        <a:latin typeface="Scada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протекания процесса поиска документов, сек.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350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  <a:r>
                        <a:rPr lang="ru-RU" sz="900" u="none" spc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150</a:t>
                      </a:r>
                      <a:endParaRPr lang="ru-RU" sz="900" u="none" spc="0" dirty="0">
                        <a:solidFill>
                          <a:srgbClr val="000000">
                            <a:alpha val="100000"/>
                          </a:srgbClr>
                        </a:solidFill>
                        <a:latin typeface="Scada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900" y="4324350"/>
            <a:ext cx="9001125" cy="2876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Решение: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Закрыть проект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Комментарии к решению: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600450"/>
          <a:chOff x="361950" y="180975"/>
          <a:chExt cx="10439400" cy="360045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323850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40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5905500"/>
          <a:chOff x="361950" y="180975"/>
          <a:chExt cx="10439400" cy="5905500"/>
        </a:xfrm>
      </p:grpSpPr>
      <p:pic>
        <p:nvPicPr>
          <p:cNvPr id="18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КОМАНДА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ВЛАДЕЛЕЦ ПРОЦЕССА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1950" y="1514475"/>
            <a:ext cx="4314825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Першина Светлана Станиславовна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Начальник ПЭО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8725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РУКОВОДИТЕЛЬ ПРОЕКТА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38725" y="1514475"/>
            <a:ext cx="43243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5038725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Доронина Елена Викторовна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экономист 1 категории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287655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КОМАНДА ПРОЕКТА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1950" y="3314700"/>
            <a:ext cx="100774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3619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Доронина Елена Викторовна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экономист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Мусихин Александр Витальевич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ведущий инженер АСУ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0675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Першина Светлана Станиславовна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начальник ПЭО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5275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Пилюгин Виталий Олегович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инженер АСУ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" y="49339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Селезнева Елена Валерьевна 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ведущий экономист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10086975" cy="1828800"/>
        </p:xfrm>
        <a:graphic>
          <a:graphicData uri="http://schemas.openxmlformats.org/drawingml/2006/table">
            <a:tbl>
              <a:tblPr firstRow="1" bandRow="1"/>
              <a:tblGrid>
                <a:gridCol w="504825"/>
                <a:gridCol w="4791075"/>
                <a:gridCol w="4791075"/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Эффект от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Проведение сортировки, уничтожение неактуальных документов, сканирование, передача в архив.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Уменьшилось количество папок с документами на 48 шт.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Перестановка мебели с учетом эргономики рабочего пространства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Создано эффективное и безопасное рабочее место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Наведение порядка в тумбочках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Экономия и удобство рабочей зоны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Определение месторасположения оргтехники и товаров для скрепления и места для хранения чистой бумаги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Сократилось время на копирование и скрепление документа на 50 секунд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Разработка единого стиля оформления папок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Визуально легко найти папку с нужным документом. Время на поиск сократилось на 150 секунд.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1 /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 dirty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 dirty="0">
                <a:solidFill>
                  <a:srgbClr val="000000">
                    <a:alpha val="100000"/>
                  </a:srgbClr>
                </a:solidFill>
                <a:latin typeface="Scada"/>
              </a:rPr>
              <a:t>Проведение сортировки, уничтожение неактуальных документов, сканирование, передача в архив.
</a:t>
            </a:r>
            <a:r>
              <a:rPr lang="ru-RU" sz="1200" u="none" spc="0" dirty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 dirty="0">
                <a:solidFill>
                  <a:srgbClr val="000000">
                    <a:alpha val="100000"/>
                  </a:srgbClr>
                </a:solidFill>
                <a:latin typeface="Scada"/>
              </a:rPr>
              <a:t>Уменьшилось количество папок с документами на 48 шт.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49" y="2200274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3" y="2707181"/>
            <a:ext cx="4676775" cy="4529039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2157412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62" y="2707181"/>
            <a:ext cx="4589438" cy="4529039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2 /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Перестановка мебели с учетом эргономики рабочего пространства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Создано эффективное и безопасное рабочее место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330" y="2157412"/>
            <a:ext cx="4877395" cy="398289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2555701"/>
            <a:ext cx="4551908" cy="4645199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2157412"/>
            <a:ext cx="4676775" cy="254273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fontScale="92500" lnSpcReduction="10000"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947" y="2555701"/>
            <a:ext cx="4552478" cy="46452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3 /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Наведение порядка в тумбочках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Экономия и удобство рабочей зоны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49" y="2195512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2557461"/>
            <a:ext cx="4407892" cy="4643439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2157412"/>
            <a:ext cx="4676775" cy="400049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54" y="2557461"/>
            <a:ext cx="4480472" cy="4643439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4 /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Определение месторасположения оргтехники и товаров для скрепления и места для хранения чистой бумаги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Сократилось время на копирование и скрепление документа на 50 секунд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157412"/>
            <a:ext cx="4676775" cy="326281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2483693"/>
            <a:ext cx="4119860" cy="4717207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2157412"/>
            <a:ext cx="4676775" cy="326281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2483693"/>
            <a:ext cx="4676775" cy="4717207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5 /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Разработка единого стиля оформления папок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Визуально легко найти папку с нужным документом. Время на поиск сократилось на 150 секунд.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157412"/>
            <a:ext cx="4676775" cy="326281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483693"/>
            <a:ext cx="4562475" cy="4717207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2157412"/>
            <a:ext cx="4676775" cy="326281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70" y="2483693"/>
            <a:ext cx="4336455" cy="4717207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3419475"/>
          <a:ext cx="10077450" cy="3781425"/>
          <a:chOff x="361950" y="3419475"/>
          <a:chExt cx="10077450" cy="3781425"/>
        </a:xfrm>
      </p:grpSpPr>
      <p:sp>
        <p:nvSpPr>
          <p:cNvPr id="2" name="TextBox 1"/>
          <p:cNvSpPr txBox="1"/>
          <p:nvPr/>
        </p:nvSpPr>
        <p:spPr>
          <a:xfrm>
            <a:off x="361950" y="3419475"/>
            <a:ext cx="97155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Спасибо за внимание.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80975" y="180975"/>
          <a:ext cx="10620375" cy="6838950"/>
          <a:chOff x="180975" y="180975"/>
          <a:chExt cx="10620375" cy="683895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КАРТОЧКА ПРОЕКТА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00675" y="895350"/>
            <a:ext cx="0" cy="594360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80975" y="3343275"/>
            <a:ext cx="10439400" cy="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Вовлеченные лица и рамки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625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2. Обоснование выбора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Заказчики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сотрудники планово-экономического отдела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Периметр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кабинет ПЭО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Границы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Возникновение потребности в предоставлении оригинала документа, предоставление документа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Владелец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Першина Светлана Станиславовна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Начальник ПЭО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Руководитель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Доронина Елена Викторовна 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экономист 1 категории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Команда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Доронина Елена Викторовна; Мусихин Александр Витальевич; Першина Светлана Станиславовна; Пилюгин Виталий Олегович; Селезнева Елена Валерьевна ;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2625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Описание проблемы: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Трудности при поиске необходимых документов для работы и для предоставления информации заказчику, неверная эргономика рабочего пространства, захламленность помещения "Визуальный шум"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Ключевой риск: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потери рабочего времени, снижение производительности труда сотрудников, утеря документов, срыв сроков предоставления информации по запросам, негативное влияние на имидж компании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3. Цели и плановый эффект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2625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4. Ключевые события проекта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61950" y="3781425"/>
          <a:ext cx="4686300" cy="640080"/>
        </p:xfrm>
        <a:graphic>
          <a:graphicData uri="http://schemas.openxmlformats.org/drawingml/2006/table">
            <a:tbl>
              <a:tblPr firstRow="1" bandRow="1"/>
              <a:tblGrid>
                <a:gridCol w="3238500"/>
                <a:gridCol w="723900"/>
                <a:gridCol w="723900"/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количество не найденных документов, шт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протекания процесса поиска документов, сек.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350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581650" y="3781425"/>
          <a:ext cx="4867275" cy="2971800"/>
        </p:xfrm>
        <a:graphic>
          <a:graphicData uri="http://schemas.openxmlformats.org/drawingml/2006/table">
            <a:tbl>
              <a:tblPr firstRow="1" bandRow="1"/>
              <a:tblGrid>
                <a:gridCol w="3419475"/>
                <a:gridCol w="723900"/>
                <a:gridCol w="723900"/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Начало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Окончание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Старт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 Диагностика и целевое состояние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1.1. Разработка текущей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23.07.2023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1.2. Сбор фактических данных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25.07.2023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1.3. Разработка целевой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28.07.2023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1.4. Разработка плана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28.07.2023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 Реализация плана мероприятий по улучшению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2.1. Совещание по защите подходов внедрения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2.2. Внедрение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 Анализ результатов и закрытие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3.1. Мониторинг достигнутых результатов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21.08.2023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3.2. Оформление карты достигнутого состояния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3.3. Разработка стандарта/норматива и тиражирование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13.09.2023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3.4. Закрытие проекта (отчет руководителю)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13.09.2023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15.09.2023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71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ТЕКУЩЕГО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fontScale="925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 dirty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 dirty="0">
                <a:solidFill>
                  <a:srgbClr val="000000">
                    <a:alpha val="100000"/>
                  </a:srgbClr>
                </a:solidFill>
                <a:latin typeface="Scada"/>
              </a:rPr>
              <a:t>350 с
</a:t>
            </a:r>
            <a:r>
              <a:rPr lang="ru-RU" sz="1100" b="1" u="sng" spc="0" dirty="0" smtClean="0">
                <a:solidFill>
                  <a:srgbClr val="990000">
                    <a:alpha val="100000"/>
                  </a:srgbClr>
                </a:solidFill>
                <a:latin typeface="Scada"/>
              </a:rPr>
              <a:t>Проблемы</a:t>
            </a:r>
            <a:r>
              <a:rPr lang="ru-RU" sz="1100" b="1" u="sng" spc="0" dirty="0">
                <a:solidFill>
                  <a:srgbClr val="990000">
                    <a:alpha val="100000"/>
                  </a:srgbClr>
                </a:solidFill>
                <a:latin typeface="Scada"/>
              </a:rPr>
              <a:t>:
</a:t>
            </a:r>
            <a:r>
              <a:rPr lang="ru-RU" sz="1000" u="none" spc="0" dirty="0">
                <a:solidFill>
                  <a:srgbClr val="000000">
                    <a:alpha val="100000"/>
                  </a:srgbClr>
                </a:solidFill>
                <a:latin typeface="Scada"/>
              </a:rPr>
              <a:t>1. Хранение неиспользуемых документов (неактуальные, с истекшим сроком хранения и т.д.)
2.  Папки подписаны по-разному, некоторые не подписаны (визуально сложно найти)
3. Папки расположены хаотично в нескольких шкафах, которые расположены в разных местах кабинета
4. Часть документов расположена на стуле  и на окне 
5. Поиск чистой бумаги для копирования 
6. Незнание оргтехники  
7. Неизвестно местонахождение канцтоваров для скрепления (</a:t>
            </a:r>
            <a:r>
              <a:rPr lang="ru-RU" sz="1000" u="none" spc="0" dirty="0" err="1">
                <a:solidFill>
                  <a:srgbClr val="000000">
                    <a:alpha val="100000"/>
                  </a:srgbClr>
                </a:solidFill>
                <a:latin typeface="Scada"/>
              </a:rPr>
              <a:t>степлера</a:t>
            </a:r>
            <a:r>
              <a:rPr lang="ru-RU" sz="1000" u="none" spc="0" dirty="0">
                <a:solidFill>
                  <a:srgbClr val="000000">
                    <a:alpha val="100000"/>
                  </a:srgbClr>
                </a:solidFill>
                <a:latin typeface="Scada"/>
              </a:rPr>
              <a:t> и запасных скоб)
8. Трудности при поиске из-за лишнего запаса канцелярских товаров, находящихся в разных коробках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Возникла потребность в предоставлении документа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90 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180 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документа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3133725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1,2,3,4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50 с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Копирование или сканирование документа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4895850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5,6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4" name="TextBox 53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30 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Подбор и скрепление документов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1" name="TextBox 60"/>
          <p:cNvSpPr txBox="1"/>
          <p:nvPr/>
        </p:nvSpPr>
        <p:spPr>
          <a:xfrm>
            <a:off x="6657975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7,8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5" name="TextBox 64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6" name="TextBox 65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8" name="TextBox 67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Передача документа пользователю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СБОР ФАКТИЧЕСКИХ ДАННЫХ ПРОЦЕССА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АНАЛИЗ И РЕШЕНИЕ ПРОБЛЕМ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9944100" cy="3886200"/>
        </p:xfrm>
        <a:graphic>
          <a:graphicData uri="http://schemas.openxmlformats.org/drawingml/2006/table">
            <a:tbl>
              <a:tblPr firstRow="1" bandRow="1"/>
              <a:tblGrid>
                <a:gridCol w="542925"/>
                <a:gridCol w="3133725"/>
                <a:gridCol w="3133725"/>
                <a:gridCol w="3133725"/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Проблема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Причина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Решение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Хранение неиспользуемых документов (неактуальные, с истекшим сроком хранения и т.д.)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Накопление документов, подлежащих уничтожению, либо передаче в архив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Проведение сортировки, уничтожение неактуальных документов, сканирование, передача в архив (с применением метода 5S)
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Папки подписаны по-разному, некоторые не подписаны (визуально сложно найти)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стандарта оформления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Разработка единого стандарта оформления (шрифт, цвет, место хранения)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Папки расположены хаотично в нескольких шкафах, которые расположены в разных местах кабинета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Неверная эргономика рабочего пространства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Перестановка мебели с учетом эргономики рабочего пространства
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Часть документов расположена на стуле  и на окне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Неверная эргономика рабочего пространства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Освободить не предназначенные для хранения документов места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Поиск чистой бумаги для копирования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Нет специально отведенного места для хранения бумаги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Определить места для хранения бумаги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Незнание оргтехники 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Незнание правил пользования различных моделей оргтехники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Разработать чек-лист по работе с данной моделью МФУ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7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Неизвестно местонахождение канцтоваров для скрепления (степлера и запасных скоб)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визуализации местонахождения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Визуализировать местонахождение товаров для скрепления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Трудности при поиске из-за лишнего запаса канцелярских товаров, находящихся в разных коробках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Излишки запасов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Передать излишки канцелярских товаров на склад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71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ЦЕЛЕВОГО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fontScale="92500" lnSpcReduction="100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150 с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Предлагаемые 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Проведение сортировки, уничтожение неактуальных документов, сканирование, передача в архив (с применением метода 5S)
2. Разработка единого стиля оформления папок (шрифт, цвет, место хранения)
3. Перестановка мебели с учетом эргономики рабочего пространства
4. Освободить не предназначенные для хранения документов места
5. Определить места для хранения бумаги
6. Разработать чек-лист по работе с данной моделью МФУ
7. Визуализировать местонахождение товаров для скрепления
8. Передать излишки канцелярских товаров на склад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Возникла потребность в предоставлении документа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90 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30 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документа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1,2,3,4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20 с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Копирование или сканирование документа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3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4895850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5,6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4" name="TextBox 53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10 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Подбор и скрепление документов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1" name="TextBox 60"/>
          <p:cNvSpPr txBox="1"/>
          <p:nvPr/>
        </p:nvSpPr>
        <p:spPr>
          <a:xfrm>
            <a:off x="665797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7,8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5" name="TextBox 64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6" name="TextBox 65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8" name="TextBox 67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Передача документа пользователю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ПЛАН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4825" y="1438275"/>
          <a:ext cx="9715500" cy="5257800"/>
        </p:xfrm>
        <a:graphic>
          <a:graphicData uri="http://schemas.openxmlformats.org/drawingml/2006/table">
            <a:tbl>
              <a:tblPr firstRow="1" bandRow="1"/>
              <a:tblGrid>
                <a:gridCol w="361950"/>
                <a:gridCol w="3238500"/>
                <a:gridCol w="1076325"/>
                <a:gridCol w="1076325"/>
                <a:gridCol w="3238500"/>
                <a:gridCol w="723900"/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Задача, Ответственный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План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Замечания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Статус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Проведение сортировки, уничтожение неактуальных документов, сканирование, передача в архив.
(Ответственный: Доронина Елена Викторовна)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Освобождение не предназначенных для хранения документов мест
(Ответственный: Доронина Елена Викторовна)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Перестановка мебели с учетом эргономики рабочего пространства
(Ответственный: Доронина Елена Викторовна)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07.07.2023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07.07.2023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Разработка единого стиля оформления папок (шрифт, цвет, место хранения)
(Ответственный: Селезнева Елена Валерьевна 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07.08.2023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07.08.2023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Определение места для хранения бумаги
(Ответственный: Першина Светлана Станиславовна)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16.08.2023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16.08.2023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Визуализация местонахождения товаров для скрепления
(Ответственный: Першина Светлана Станиславовна)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16.08.2023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16.08.2023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7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Передача излишков канцелярских товаров на склад
(Ответственный: Першина Светлана Станиславовна)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16.08.2023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Разработка чек-листа по работе с данной моделью МФУ
(Ответственный: Мусихин Александр Витальевич)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23.08.2023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23.08.2023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МОНИТОРИНГ ДОСТИГНУТЫХ РЕЗУЛЬТАТОВ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71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ДОСТИГНУТОГО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150 с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Возникла потребность в предоставлении документа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90 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30 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документа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1,2,3,4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20 с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Копирование или сканирование документа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3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4895850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5,6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4" name="TextBox 53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10 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Сотрудник ПЭО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Подбор и скрепление документов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1" name="TextBox 60"/>
          <p:cNvSpPr txBox="1"/>
          <p:nvPr/>
        </p:nvSpPr>
        <p:spPr>
          <a:xfrm>
            <a:off x="665797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7,8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5" name="TextBox 64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6" name="TextBox 65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8" name="TextBox 67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Передача документа пользователю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heme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966</Words>
  <Application>Microsoft Office PowerPoint</Application>
  <PresentationFormat>Произвольный</PresentationFormat>
  <Paragraphs>343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Theme1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Першина Светлана Станиславовна</cp:lastModifiedBy>
  <cp:revision>3</cp:revision>
  <dcterms:created xsi:type="dcterms:W3CDTF">2023-09-13T05:41:08Z</dcterms:created>
  <dcterms:modified xsi:type="dcterms:W3CDTF">2023-10-03T22:11:23Z</dcterms:modified>
</cp:coreProperties>
</file>