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-7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r>
              <a:rPr lang="en-US" sz="1800" b="0" i="0" u="none" strike="noStrike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Создает поручение</c:v>
          </c:tx>
          <c:spPr>
            <a:solidFill>
              <a:srgbClr val="FF9966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01.02.2023</c:v>
              </c:pt>
              <c:pt idx="1">
                <c:v>01.03.2023</c:v>
              </c:pt>
              <c:pt idx="2">
                <c:v>01.06.2023</c:v>
              </c:pt>
            </c:strLit>
          </c:cat>
          <c:val>
            <c:numLit>
              <c:formatCode>General</c:formatCode>
              <c:ptCount val="3"/>
              <c:pt idx="0">
                <c:v>20</c:v>
              </c:pt>
              <c:pt idx="1">
                <c:v>10</c:v>
              </c:pt>
              <c:pt idx="2">
                <c:v>15</c:v>
              </c:pt>
            </c:numLit>
          </c:val>
        </c:ser>
        <c:ser>
          <c:idx val="1"/>
          <c:order val="1"/>
          <c:tx>
            <c:v>Поиск информации для исполнения  поручения в компьютере</c:v>
          </c:tx>
          <c:spPr>
            <a:solidFill>
              <a:srgbClr val="99CCFF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01.02.2023</c:v>
              </c:pt>
              <c:pt idx="1">
                <c:v>01.03.2023</c:v>
              </c:pt>
              <c:pt idx="2">
                <c:v>01.06.2023</c:v>
              </c:pt>
            </c:strLit>
          </c:cat>
          <c:val>
            <c:numLit>
              <c:formatCode>General</c:formatCode>
              <c:ptCount val="3"/>
              <c:pt idx="0">
                <c:v>7</c:v>
              </c:pt>
              <c:pt idx="1">
                <c:v>5</c:v>
              </c:pt>
              <c:pt idx="2">
                <c:v>3</c:v>
              </c:pt>
            </c:numLit>
          </c:val>
        </c:ser>
        <c:ser>
          <c:idx val="2"/>
          <c:order val="2"/>
          <c:tx>
            <c:v>Поиск НПА, методических рекомендаций в "Консультант+"</c:v>
          </c:tx>
          <c:spPr>
            <a:solidFill>
              <a:srgbClr val="669966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01.02.2023</c:v>
              </c:pt>
              <c:pt idx="1">
                <c:v>01.03.2023</c:v>
              </c:pt>
              <c:pt idx="2">
                <c:v>01.06.2023</c:v>
              </c:pt>
            </c:strLit>
          </c:cat>
          <c:val>
            <c:numLit>
              <c:formatCode>General</c:formatCode>
              <c:ptCount val="3"/>
              <c:pt idx="0">
                <c:v>10</c:v>
              </c:pt>
              <c:pt idx="1">
                <c:v>7</c:v>
              </c:pt>
              <c:pt idx="2">
                <c:v>5</c:v>
              </c:pt>
            </c:numLit>
          </c:val>
        </c:ser>
        <c:ser>
          <c:idx val="3"/>
          <c:order val="3"/>
          <c:tx>
            <c:v>Согласование, подписание документа</c:v>
          </c:tx>
          <c:spPr>
            <a:solidFill>
              <a:srgbClr val="CCCC99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01.02.2023</c:v>
              </c:pt>
              <c:pt idx="1">
                <c:v>01.03.2023</c:v>
              </c:pt>
              <c:pt idx="2">
                <c:v>01.06.2023</c:v>
              </c:pt>
            </c:strLit>
          </c:cat>
          <c:val>
            <c:numLit>
              <c:formatCode>General</c:formatCode>
              <c:ptCount val="3"/>
              <c:pt idx="0">
                <c:v>5</c:v>
              </c:pt>
              <c:pt idx="1">
                <c:v>5</c:v>
              </c:pt>
              <c:pt idx="2">
                <c:v>5</c:v>
              </c:pt>
            </c:numLit>
          </c:val>
        </c:ser>
        <c:ser>
          <c:idx val="4"/>
          <c:order val="4"/>
          <c:tx>
            <c:v>Направление документа по электронной почте, через секретаря, СБИС </c:v>
          </c:tx>
          <c:spPr>
            <a:solidFill>
              <a:srgbClr val="9966CC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01.02.2023</c:v>
              </c:pt>
              <c:pt idx="1">
                <c:v>01.03.2023</c:v>
              </c:pt>
              <c:pt idx="2">
                <c:v>01.06.2023</c:v>
              </c:pt>
            </c:strLit>
          </c:cat>
          <c:val>
            <c:numLit>
              <c:formatCode>General</c:formatCode>
              <c:ptCount val="3"/>
              <c:pt idx="0">
                <c:v>10</c:v>
              </c:pt>
              <c:pt idx="1">
                <c:v>10</c:v>
              </c:pt>
              <c:pt idx="2">
                <c:v>10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753216"/>
        <c:axId val="256291904"/>
        <c:extLst/>
      </c:barChart>
      <c:lineChart>
        <c:grouping val="stacked"/>
        <c:varyColors val="0"/>
        <c:ser>
          <c:idx val="5"/>
          <c:order val="5"/>
          <c:tx>
            <c:v> </c:v>
          </c:tx>
          <c:spPr>
            <a:ln w="0"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3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01.02.2023</c:v>
              </c:pt>
              <c:pt idx="1">
                <c:v>01.03.2023</c:v>
              </c:pt>
              <c:pt idx="2">
                <c:v>01.06.2023</c:v>
              </c:pt>
            </c:strLit>
          </c:cat>
          <c:val>
            <c:numLit>
              <c:formatCode>General</c:formatCode>
              <c:ptCount val="3"/>
              <c:pt idx="0">
                <c:v>52</c:v>
              </c:pt>
              <c:pt idx="1">
                <c:v>37</c:v>
              </c:pt>
              <c:pt idx="2">
                <c:v>38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753216"/>
        <c:axId val="256291904"/>
      </c:lineChart>
      <c:lineChart>
        <c:grouping val="stacked"/>
        <c:varyColors val="0"/>
        <c:ser>
          <c:idx val="6"/>
          <c:order val="6"/>
          <c:tx>
            <c:v>Целевой уровень</c:v>
          </c:tx>
          <c:spPr>
            <a:ln w="38100">
              <a:solidFill>
                <a:srgbClr val="800000">
                  <a:alpha val="100000"/>
                </a:srgb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3"/>
              <c:pt idx="0">
                <c:v>0</c:v>
              </c:pt>
              <c:pt idx="1">
                <c:v>1</c:v>
              </c:pt>
              <c:pt idx="2">
                <c:v>2</c:v>
              </c:pt>
            </c:numLit>
          </c:cat>
          <c:val>
            <c:numLit>
              <c:formatCode>General</c:formatCode>
              <c:ptCount val="3"/>
              <c:pt idx="0">
                <c:v>25</c:v>
              </c:pt>
              <c:pt idx="1">
                <c:v>25</c:v>
              </c:pt>
              <c:pt idx="2">
                <c:v>25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753216"/>
        <c:axId val="256291904"/>
      </c:lineChart>
      <c:catAx>
        <c:axId val="135753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r>
                  <a:rPr lang="en-US" dirty="0"/>
                  <a:t>Наблюдение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spPr>
          <a:ln w="0">
            <a:noFill/>
          </a:ln>
        </c:spPr>
        <c:crossAx val="256291904"/>
        <c:crosses val="autoZero"/>
        <c:auto val="0"/>
        <c:lblAlgn val="ctr"/>
        <c:lblOffset val="100"/>
        <c:noMultiLvlLbl val="0"/>
      </c:catAx>
      <c:valAx>
        <c:axId val="256291904"/>
        <c:scaling>
          <c:orientation val="minMax"/>
        </c:scaling>
        <c:delete val="0"/>
        <c:axPos val="l"/>
        <c:majorGridlines>
          <c:spPr>
            <a:ln w="12700">
              <a:solidFill>
                <a:srgbClr val="DDDDDD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r>
                  <a:rPr lang="en-US" dirty="0"/>
                  <a:t>Время, мин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0">
            <a:noFill/>
          </a:ln>
        </c:spPr>
        <c:crossAx val="135753216"/>
        <c:crosses val="autoZero"/>
        <c:crossBetween val="between"/>
      </c:valAx>
    </c:plotArea>
    <c:legend>
      <c:legendPos val="r"/>
      <c:layout/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r>
              <a:rPr lang="en-US" sz="1800" b="0" i="0" u="none" strike="noStrike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Создает поручение</c:v>
          </c:tx>
          <c:spPr>
            <a:solidFill>
              <a:srgbClr val="FF9966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01.08.2023</c:v>
              </c:pt>
            </c:strLit>
          </c:cat>
          <c:val>
            <c:numLit>
              <c:formatCode>General</c:formatCode>
              <c:ptCount val="1"/>
              <c:pt idx="0">
                <c:v>3</c:v>
              </c:pt>
            </c:numLit>
          </c:val>
        </c:ser>
        <c:ser>
          <c:idx val="1"/>
          <c:order val="1"/>
          <c:tx>
            <c:v>Поиск информации для исполнения  поручения в компьютере</c:v>
          </c:tx>
          <c:spPr>
            <a:solidFill>
              <a:srgbClr val="99CCFF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01.08.2023</c:v>
              </c:pt>
            </c:strLit>
          </c:cat>
          <c:val>
            <c:numLit>
              <c:formatCode>General</c:formatCode>
              <c:ptCount val="1"/>
              <c:pt idx="0">
                <c:v>2</c:v>
              </c:pt>
            </c:numLit>
          </c:val>
        </c:ser>
        <c:ser>
          <c:idx val="2"/>
          <c:order val="2"/>
          <c:tx>
            <c:v>Поиск НПА, методических рекомендаций в "Консультант+"</c:v>
          </c:tx>
          <c:spPr>
            <a:solidFill>
              <a:srgbClr val="669966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01.08.2023</c:v>
              </c:pt>
            </c:strLit>
          </c:cat>
          <c:val>
            <c:numLit>
              <c:formatCode>General</c:formatCode>
              <c:ptCount val="1"/>
              <c:pt idx="0">
                <c:v>5</c:v>
              </c:pt>
            </c:numLit>
          </c:val>
        </c:ser>
        <c:ser>
          <c:idx val="3"/>
          <c:order val="3"/>
          <c:tx>
            <c:v>Согласование, подписание документа</c:v>
          </c:tx>
          <c:spPr>
            <a:solidFill>
              <a:srgbClr val="CCCC99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01.08.2023</c:v>
              </c:pt>
            </c:strLit>
          </c:cat>
          <c:val>
            <c:numLit>
              <c:formatCode>General</c:formatCode>
              <c:ptCount val="1"/>
              <c:pt idx="0">
                <c:v>5</c:v>
              </c:pt>
            </c:numLit>
          </c:val>
        </c:ser>
        <c:ser>
          <c:idx val="4"/>
          <c:order val="4"/>
          <c:tx>
            <c:v>Направление документа по электронной почте, через секретаря, СБИС </c:v>
          </c:tx>
          <c:spPr>
            <a:solidFill>
              <a:srgbClr val="9966CC">
                <a:alpha val="10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01.08.2023</c:v>
              </c:pt>
            </c:strLit>
          </c:cat>
          <c:val>
            <c:numLit>
              <c:formatCode>General</c:formatCode>
              <c:ptCount val="1"/>
              <c:pt idx="0">
                <c:v>10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6966144"/>
        <c:axId val="217067456"/>
        <c:extLst/>
      </c:barChart>
      <c:lineChart>
        <c:grouping val="stacked"/>
        <c:varyColors val="0"/>
        <c:ser>
          <c:idx val="5"/>
          <c:order val="5"/>
          <c:tx>
            <c:v> </c:v>
          </c:tx>
          <c:spPr>
            <a:ln w="0"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3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01.08.2023</c:v>
              </c:pt>
            </c:strLit>
          </c:cat>
          <c:val>
            <c:numLit>
              <c:formatCode>General</c:formatCode>
              <c:ptCount val="1"/>
              <c:pt idx="0">
                <c:v>25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966144"/>
        <c:axId val="217067456"/>
      </c:lineChart>
      <c:lineChart>
        <c:grouping val="stacked"/>
        <c:varyColors val="0"/>
        <c:ser>
          <c:idx val="6"/>
          <c:order val="6"/>
          <c:tx>
            <c:v>Целевой уровень</c:v>
          </c:tx>
          <c:spPr>
            <a:ln w="38100">
              <a:solidFill>
                <a:srgbClr val="800000">
                  <a:alpha val="100000"/>
                </a:srgb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"/>
              <c:pt idx="0">
                <c:v>0</c:v>
              </c:pt>
            </c:numLit>
          </c:cat>
          <c:val>
            <c:numLit>
              <c:formatCode>General</c:formatCode>
              <c:ptCount val="1"/>
              <c:pt idx="0">
                <c:v>25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966144"/>
        <c:axId val="217067456"/>
      </c:lineChart>
      <c:catAx>
        <c:axId val="216966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r>
                  <a:rPr lang="en-US" dirty="0"/>
                  <a:t>Наблюдение</a:t>
                </a:r>
              </a:p>
            </c:rich>
          </c:tx>
          <c:overlay val="0"/>
        </c:title>
        <c:majorTickMark val="none"/>
        <c:minorTickMark val="none"/>
        <c:tickLblPos val="nextTo"/>
        <c:spPr>
          <a:ln w="0">
            <a:noFill/>
          </a:ln>
        </c:spPr>
        <c:crossAx val="217067456"/>
        <c:crosses val="autoZero"/>
        <c:auto val="0"/>
        <c:lblAlgn val="ctr"/>
        <c:lblOffset val="100"/>
        <c:noMultiLvlLbl val="0"/>
      </c:catAx>
      <c:valAx>
        <c:axId val="217067456"/>
        <c:scaling>
          <c:orientation val="minMax"/>
        </c:scaling>
        <c:delete val="0"/>
        <c:axPos val="l"/>
        <c:majorGridlines>
          <c:spPr>
            <a:ln w="12700">
              <a:solidFill>
                <a:srgbClr val="DDDDDD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r>
                  <a:rPr lang="en-US" dirty="0"/>
                  <a:t>Время, мин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 w="0">
            <a:noFill/>
          </a:ln>
        </c:spPr>
        <c:crossAx val="216966144"/>
        <c:crosses val="autoZero"/>
        <c:crossBetween val="between"/>
      </c:valAx>
    </c:plotArea>
    <c:legend>
      <c:legendPos val="r"/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83599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0448925" cy="7562850"/>
          <a:chOff x="0" y="0"/>
          <a:chExt cx="10448925" cy="756285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361950" cy="7562850"/>
          </a:xfrm>
          <a:prstGeom prst="rect">
            <a:avLst/>
          </a:prstGeom>
          <a:solidFill>
            <a:srgbClr val="CC9933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0"/>
            <a:ext cx="2524125" cy="7562850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0" y="361950"/>
            <a:ext cx="2000250" cy="14001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8500" y="2343150"/>
            <a:ext cx="720090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ctr" fontAlgn="b">
              <a:lnSpc>
                <a:spcPct val="100000"/>
              </a:lnSpc>
            </a:pPr>
            <a:r>
              <a:rPr lang="ru-RU" sz="16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Отчетная презентация проекта повышения эффективности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8500" y="2771775"/>
            <a:ext cx="7200900" cy="0"/>
          </a:xfrm>
          <a:prstGeom prst="line">
            <a:avLst/>
          </a:prstGeom>
          <a:ln w="25400" cap="flat" cmpd="sng" algn="ctr">
            <a:solidFill>
              <a:srgbClr val="336699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TextBox 5"/>
          <p:cNvSpPr txBox="1"/>
          <p:nvPr/>
        </p:nvSpPr>
        <p:spPr>
          <a:xfrm>
            <a:off x="3238500" y="2876550"/>
            <a:ext cx="7200900" cy="107632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18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Оптимизация процесса планирования деятельности планово-экономического отдела и контроля исполнения задач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4575" y="4324350"/>
            <a:ext cx="4324350" cy="26955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ДОКЛАДЧИК:
</a:t>
            </a:r>
            <a:r>
              <a:rPr lang="ru-RU" sz="16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Селезнева Елена Валерьевна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Ведущий экономист
</a:t>
            </a: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ОРГАНИЗАЦИЯ: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МУП "Электросервис"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8500" y="7019925"/>
            <a:ext cx="720090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noAutofit/>
          </a:bodyPr>
          <a:lstStyle/>
          <a:p>
            <a:pPr marL="0" marR="0" lvl="0" indent="0" algn="ctr" fontAlgn="b">
              <a:lnSpc>
                <a:spcPct val="100000"/>
              </a:lnSpc>
            </a:pPr>
            <a:r>
              <a:rPr lang="ru-RU" sz="1200" u="none" spc="0">
                <a:solidFill>
                  <a:srgbClr val="555555">
                    <a:alpha val="100000"/>
                  </a:srgbClr>
                </a:solidFill>
                <a:latin typeface="Scada"/>
              </a:rPr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7200900"/>
          <a:chOff x="361950" y="180975"/>
          <a:chExt cx="10439400" cy="7200900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МОНИТОРИНГ ДОСТИГНУТЫХ РЕЗУЛЬТАТОВ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61950" y="1438275"/>
          <a:ext cx="10077450" cy="576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23850" y="180975"/>
          <a:ext cx="10620375" cy="7553325"/>
          <a:chOff x="323850" y="180975"/>
          <a:chExt cx="10620375" cy="7553325"/>
        </a:xfrm>
      </p:grpSpPr>
      <p:pic>
        <p:nvPicPr>
          <p:cNvPr id="103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КАРТА ДОСТИГНУТОГО СОСТОЯНИЯ ПРОЦЕССА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15275" y="1076325"/>
            <a:ext cx="19050" cy="6477000"/>
          </a:xfrm>
          <a:prstGeom prst="rect">
            <a:avLst/>
          </a:prstGeom>
          <a:solidFill>
            <a:srgbClr val="2F658E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991475" y="1076325"/>
            <a:ext cx="2447925" cy="43243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Время протекания процесса:
</a:t>
            </a: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25 мин
</a:t>
            </a: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Решения:
</a:t>
            </a:r>
            <a:r>
              <a:rPr lang="ru-RU" sz="10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1475" y="5581650"/>
            <a:ext cx="2447925" cy="16192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Легенда:
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0" y="5867400"/>
            <a:ext cx="809625" cy="428625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096250" y="5867400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0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6250" y="6334125"/>
            <a:ext cx="790575" cy="42862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Проблема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1125" y="5867400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001125" y="5867400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01125" y="626745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Решение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1700" y="5867400"/>
            <a:ext cx="723900" cy="4000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9648825" y="6296025"/>
            <a:ext cx="971550" cy="107632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Возврат к предыдущему этапу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1125" y="6734175"/>
            <a:ext cx="59055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9001125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 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01125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6250" y="6734175"/>
            <a:ext cx="5715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8096250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96250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>
            <a:off x="72390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Вход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90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5" name="TextBox 24"/>
          <p:cNvSpPr txBox="1"/>
          <p:nvPr/>
        </p:nvSpPr>
        <p:spPr>
          <a:xfrm>
            <a:off x="72390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Планирование работы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2466975"/>
            <a:ext cx="342900" cy="428625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9" name="TextBox 28"/>
          <p:cNvSpPr txBox="1"/>
          <p:nvPr/>
        </p:nvSpPr>
        <p:spPr>
          <a:xfrm>
            <a:off x="248602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4797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 мин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8602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8602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Создает поручение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86025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34" name="TextBox 33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8488" y="37814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3133725" y="37814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1, 2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983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8" name="TextBox 37"/>
          <p:cNvSpPr txBox="1"/>
          <p:nvPr/>
        </p:nvSpPr>
        <p:spPr>
          <a:xfrm>
            <a:off x="248602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2466975"/>
            <a:ext cx="342900" cy="428625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1" name="TextBox 40"/>
          <p:cNvSpPr txBox="1"/>
          <p:nvPr/>
        </p:nvSpPr>
        <p:spPr>
          <a:xfrm>
            <a:off x="424815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 lnSpcReduction="10000"/>
          </a:bodyPr>
          <a:lstStyle/>
          <a:p>
            <a:pPr marL="0" marR="0" lvl="0" indent="0" algn="ctr" fontAlgn="ctr">
              <a:lnSpc>
                <a:spcPct val="100000"/>
              </a:lnSpc>
            </a:pPr>
            <a:endParaRPr/>
          </a:p>
        </p:txBody>
      </p:sp>
      <p:sp>
        <p:nvSpPr>
          <p:cNvPr id="42" name="TextBox 41"/>
          <p:cNvSpPr txBox="1"/>
          <p:nvPr/>
        </p:nvSpPr>
        <p:spPr>
          <a:xfrm>
            <a:off x="424815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4815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Исполнение поставленных ранее поручений, выполнение срочных внеплановых задач параллельно с текущими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0613" y="37814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46" name="TextBox 45"/>
          <p:cNvSpPr txBox="1"/>
          <p:nvPr/>
        </p:nvSpPr>
        <p:spPr>
          <a:xfrm>
            <a:off x="4895850" y="37814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1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650" y="2466975"/>
            <a:ext cx="342900" cy="428625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9" name="TextBox 48"/>
          <p:cNvSpPr txBox="1"/>
          <p:nvPr/>
        </p:nvSpPr>
        <p:spPr>
          <a:xfrm>
            <a:off x="601027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37222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 мин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01027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 
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027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Поиск информации для исполнения  поручения в компьютере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10275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54" name="TextBox 53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2738" y="37814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56" name="TextBox 55"/>
          <p:cNvSpPr txBox="1"/>
          <p:nvPr/>
        </p:nvSpPr>
        <p:spPr>
          <a:xfrm>
            <a:off x="6657975" y="37814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408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58" name="TextBox 57"/>
          <p:cNvSpPr txBox="1"/>
          <p:nvPr/>
        </p:nvSpPr>
        <p:spPr>
          <a:xfrm>
            <a:off x="601027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3775" y="2466975"/>
            <a:ext cx="342900" cy="428625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1" name="TextBox 60"/>
          <p:cNvSpPr txBox="1"/>
          <p:nvPr/>
        </p:nvSpPr>
        <p:spPr>
          <a:xfrm>
            <a:off x="723900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7632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 мин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2390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3900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Поиск НПА, методических рекомендаций в "Консультант+"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3900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6" name="TextBox 65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6363" y="70199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68" name="TextBox 67"/>
          <p:cNvSpPr txBox="1"/>
          <p:nvPr/>
        </p:nvSpPr>
        <p:spPr>
          <a:xfrm>
            <a:off x="1371600" y="70199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713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70" name="TextBox 69"/>
          <p:cNvSpPr txBox="1"/>
          <p:nvPr/>
        </p:nvSpPr>
        <p:spPr>
          <a:xfrm>
            <a:off x="723900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850" y="5705475"/>
            <a:ext cx="342900" cy="428625"/>
          </a:xfrm>
          <a:prstGeom prst="rect">
            <a:avLst/>
          </a:prstGeom>
          <a:noFill/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5705475"/>
            <a:ext cx="342900" cy="428625"/>
          </a:xfrm>
          <a:prstGeom prst="rect">
            <a:avLst/>
          </a:prstGeom>
          <a:noFill/>
        </p:spPr>
      </p:pic>
      <p:sp>
        <p:nvSpPr>
          <p:cNvPr id="73" name="TextBox 72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74" name="TextBox 73"/>
          <p:cNvSpPr txBox="1"/>
          <p:nvPr/>
        </p:nvSpPr>
        <p:spPr>
          <a:xfrm>
            <a:off x="2486025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84797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 мин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86025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486025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Согласование, подписание документа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486025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79" name="TextBox 78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3238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81" name="TextBox 80"/>
          <p:cNvSpPr txBox="1"/>
          <p:nvPr/>
        </p:nvSpPr>
        <p:spPr>
          <a:xfrm>
            <a:off x="3019425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5705475"/>
            <a:ext cx="342900" cy="428625"/>
          </a:xfrm>
          <a:prstGeom prst="rect">
            <a:avLst/>
          </a:prstGeom>
          <a:noFill/>
        </p:spPr>
      </p:pic>
      <p:sp>
        <p:nvSpPr>
          <p:cNvPr id="83" name="TextBox 82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4" name="TextBox 83"/>
          <p:cNvSpPr txBox="1"/>
          <p:nvPr/>
        </p:nvSpPr>
        <p:spPr>
          <a:xfrm>
            <a:off x="4248150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610100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10 мин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24815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248150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Направление документа по электронной почте, через секретаря, СБИС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248150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9" name="TextBox 88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0613" y="70199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1" name="TextBox 90"/>
          <p:cNvSpPr txBox="1"/>
          <p:nvPr/>
        </p:nvSpPr>
        <p:spPr>
          <a:xfrm>
            <a:off x="4895850" y="70199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4,5</a:t>
            </a:r>
          </a:p>
        </p:txBody>
      </p:sp>
      <p:pic>
        <p:nvPicPr>
          <p:cNvPr id="92" name="Рисунок 9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1963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3" name="TextBox 92"/>
          <p:cNvSpPr txBox="1"/>
          <p:nvPr/>
        </p:nvSpPr>
        <p:spPr>
          <a:xfrm>
            <a:off x="4248150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650" y="5705475"/>
            <a:ext cx="342900" cy="428625"/>
          </a:xfrm>
          <a:prstGeom prst="rect">
            <a:avLst/>
          </a:prstGeom>
          <a:noFill/>
        </p:spPr>
      </p:pic>
      <p:sp>
        <p:nvSpPr>
          <p:cNvPr id="95" name="TextBox 94"/>
          <p:cNvSpPr txBox="1"/>
          <p:nvPr/>
        </p:nvSpPr>
        <p:spPr>
          <a:xfrm>
            <a:off x="6010275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96" name="TextBox 95"/>
          <p:cNvSpPr txBox="1"/>
          <p:nvPr/>
        </p:nvSpPr>
        <p:spPr>
          <a:xfrm>
            <a:off x="6010275" y="44958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 lnSpcReduction="10000"/>
          </a:bodyPr>
          <a:lstStyle/>
          <a:p>
            <a:pPr marL="0" marR="0" lvl="0" indent="0" algn="ctr" fontAlgn="ctr">
              <a:lnSpc>
                <a:spcPct val="100000"/>
              </a:lnSpc>
            </a:pPr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6010275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10275" y="55054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Контроль со стороны руководителя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010275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100" name="Рисунок 9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2738" y="70199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01" name="TextBox 100"/>
          <p:cNvSpPr txBox="1"/>
          <p:nvPr/>
        </p:nvSpPr>
        <p:spPr>
          <a:xfrm>
            <a:off x="6657975" y="70199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6</a:t>
            </a:r>
          </a:p>
        </p:txBody>
      </p:sp>
      <p:pic>
        <p:nvPicPr>
          <p:cNvPr id="102" name="Рисунок 10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3775" y="5705475"/>
            <a:ext cx="342900" cy="42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23850" y="180975"/>
          <a:ext cx="10620375" cy="7553325"/>
          <a:chOff x="323850" y="180975"/>
          <a:chExt cx="10620375" cy="7553325"/>
        </a:xfrm>
      </p:grpSpPr>
      <p:pic>
        <p:nvPicPr>
          <p:cNvPr id="28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КАРТА ДОСТИГНУТОГО СОСТОЯНИЯ ПРОЦЕССА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15275" y="1076325"/>
            <a:ext cx="19050" cy="6477000"/>
          </a:xfrm>
          <a:prstGeom prst="rect">
            <a:avLst/>
          </a:prstGeom>
          <a:solidFill>
            <a:srgbClr val="2F658E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991475" y="1076325"/>
            <a:ext cx="2447925" cy="43243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Время протекания процесса:
</a:t>
            </a: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25 мин
</a:t>
            </a: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Решения:
</a:t>
            </a:r>
            <a:r>
              <a:rPr lang="ru-RU" sz="10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1475" y="5581650"/>
            <a:ext cx="2447925" cy="16192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Легенда:
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0" y="5867400"/>
            <a:ext cx="809625" cy="428625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096250" y="5867400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0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6250" y="6334125"/>
            <a:ext cx="790575" cy="42862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Проблема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1125" y="5867400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001125" y="5867400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01125" y="626745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Решение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1700" y="5867400"/>
            <a:ext cx="723900" cy="4000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9648825" y="6296025"/>
            <a:ext cx="971550" cy="107632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Возврат к предыдущему этапу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1125" y="6734175"/>
            <a:ext cx="59055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9001125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 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01125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6250" y="6734175"/>
            <a:ext cx="5715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8096250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96250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>
            <a:off x="72390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Выход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90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5" name="TextBox 24"/>
          <p:cNvSpPr txBox="1"/>
          <p:nvPr/>
        </p:nvSpPr>
        <p:spPr>
          <a:xfrm>
            <a:off x="72390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Выполнение поручения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850" y="2466975"/>
            <a:ext cx="342900" cy="42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7200900"/>
          <a:chOff x="361950" y="180975"/>
          <a:chExt cx="10439400" cy="7200900"/>
        </a:xfrm>
      </p:grpSpPr>
      <p:pic>
        <p:nvPicPr>
          <p:cNvPr id="7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РЕЗУЛЬТАТЫ ПРОЕКТА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1950" y="1438275"/>
          <a:ext cx="9705975" cy="1051560"/>
        </p:xfrm>
        <a:graphic>
          <a:graphicData uri="http://schemas.openxmlformats.org/drawingml/2006/table">
            <a:tbl>
              <a:tblPr firstRow="1" bandRow="1"/>
              <a:tblGrid>
                <a:gridCol w="361950"/>
                <a:gridCol w="3238500"/>
                <a:gridCol w="1076325"/>
                <a:gridCol w="1076325"/>
                <a:gridCol w="1076325"/>
                <a:gridCol w="2876550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пп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Показатель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База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Цель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Факт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Комментарий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r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Время протекания процессов: определения; сопровождения; контроля исполнения задачи (без времени ее непосредственного исполнения), мин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52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25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25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r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Наличие информационной базы по исполнению задач, ед.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900" y="4324350"/>
            <a:ext cx="9001125" cy="2876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Решение: 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Закрыть проект
</a:t>
            </a: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Комментарии к решению: 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
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3600450"/>
          <a:chOff x="361950" y="180975"/>
          <a:chExt cx="10439400" cy="3600450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" y="3238500"/>
            <a:ext cx="1007745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ctr" fontAlgn="b">
              <a:lnSpc>
                <a:spcPct val="100000"/>
              </a:lnSpc>
            </a:pPr>
            <a:r>
              <a:rPr lang="ru-RU" sz="40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ПРИЛОЖЕНИЯ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5905500"/>
          <a:chOff x="361950" y="180975"/>
          <a:chExt cx="10439400" cy="5905500"/>
        </a:xfrm>
      </p:grpSpPr>
      <p:pic>
        <p:nvPicPr>
          <p:cNvPr id="19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 - КОМАНДА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" y="1076325"/>
            <a:ext cx="432435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l" fontAlgn="b">
              <a:lnSpc>
                <a:spcPct val="100000"/>
              </a:lnSpc>
            </a:pPr>
            <a:r>
              <a:rPr lang="ru-RU" sz="12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ВЛАДЕЛЕЦ ПРОЦЕССА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1950" y="1514475"/>
            <a:ext cx="4314825" cy="0"/>
          </a:xfrm>
          <a:prstGeom prst="line">
            <a:avLst/>
          </a:prstGeom>
          <a:ln w="25400" cap="flat" cmpd="sng" algn="ctr">
            <a:solidFill>
              <a:srgbClr val="336699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TextBox 6"/>
          <p:cNvSpPr txBox="1"/>
          <p:nvPr/>
        </p:nvSpPr>
        <p:spPr>
          <a:xfrm>
            <a:off x="361950" y="1619250"/>
            <a:ext cx="4324350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Першина Светлана Станиславовна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38725" y="1076325"/>
            <a:ext cx="432435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l" fontAlgn="b">
              <a:lnSpc>
                <a:spcPct val="100000"/>
              </a:lnSpc>
            </a:pPr>
            <a:r>
              <a:rPr lang="ru-RU" sz="12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РУКОВОДИТЕЛЬ ПРОЕКТА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38725" y="1514475"/>
            <a:ext cx="4324350" cy="0"/>
          </a:xfrm>
          <a:prstGeom prst="line">
            <a:avLst/>
          </a:prstGeom>
          <a:ln w="25400" cap="flat" cmpd="sng" algn="ctr">
            <a:solidFill>
              <a:srgbClr val="336699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TextBox 9"/>
          <p:cNvSpPr txBox="1"/>
          <p:nvPr/>
        </p:nvSpPr>
        <p:spPr>
          <a:xfrm>
            <a:off x="5038725" y="1619250"/>
            <a:ext cx="4324350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Селезнева Елена Валерьевна
</a:t>
            </a:r>
            <a:r>
              <a:rPr lang="ru-RU" sz="12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Ведущий экономист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950" y="2876550"/>
            <a:ext cx="1007745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l" fontAlgn="b">
              <a:lnSpc>
                <a:spcPct val="100000"/>
              </a:lnSpc>
            </a:pPr>
            <a:r>
              <a:rPr lang="ru-RU" sz="12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КОМАНДА ПРОЕКТА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61950" y="3314700"/>
            <a:ext cx="10077450" cy="0"/>
          </a:xfrm>
          <a:prstGeom prst="line">
            <a:avLst/>
          </a:prstGeom>
          <a:ln w="25400" cap="flat" cmpd="sng" algn="ctr">
            <a:solidFill>
              <a:srgbClr val="336699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TextBox 12"/>
          <p:cNvSpPr txBox="1"/>
          <p:nvPr/>
        </p:nvSpPr>
        <p:spPr>
          <a:xfrm>
            <a:off x="361950" y="3600450"/>
            <a:ext cx="2162175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Вайспекер Вероника Владимировна
</a:t>
            </a:r>
            <a:r>
              <a:rPr lang="ru-RU" sz="11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Специалист по контролю и документообороту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76550" y="3600450"/>
            <a:ext cx="2162175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Доронина Елена Викторовна
</a:t>
            </a:r>
            <a:r>
              <a:rPr lang="ru-RU" sz="11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Экономист 1 категории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675" y="3600450"/>
            <a:ext cx="2162175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Першина Светлана Станиславовна
</a:t>
            </a:r>
            <a:r>
              <a:rPr lang="ru-RU" sz="11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15275" y="3600450"/>
            <a:ext cx="2162175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Пилюгин Виталий Олегович
</a:t>
            </a:r>
            <a:r>
              <a:rPr lang="ru-RU" sz="11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Инженер АСУ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1950" y="4933950"/>
            <a:ext cx="2162175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Селезнева Елена Валерьевна
</a:t>
            </a:r>
            <a:r>
              <a:rPr lang="ru-RU" sz="11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Ведущий экономист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76550" y="4933950"/>
            <a:ext cx="2162175" cy="9715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Син Александр 
</a:t>
            </a:r>
            <a:r>
              <a:rPr lang="ru-RU" sz="11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Заместитель директора по правовой работе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1438275"/>
          <a:chOff x="361950" y="180975"/>
          <a:chExt cx="10439400" cy="1438275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 - ЭФФЕКТ ОТ МЕРОПРИЯТИЙ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397331"/>
              </p:ext>
            </p:extLst>
          </p:nvPr>
        </p:nvGraphicFramePr>
        <p:xfrm>
          <a:off x="361950" y="1438275"/>
          <a:ext cx="10086975" cy="990600"/>
        </p:xfrm>
        <a:graphic>
          <a:graphicData uri="http://schemas.openxmlformats.org/drawingml/2006/table">
            <a:tbl>
              <a:tblPr firstRow="1" bandRow="1"/>
              <a:tblGrid>
                <a:gridCol w="504825"/>
                <a:gridCol w="4791075"/>
                <a:gridCol w="4791075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n/n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Наименование мероприятия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Эффект от мероприятия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r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плана работы отдела в электронном виде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Экономия времени при исполнении поручения - 27 мин.; отсутствие невыполненных в срок поручений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r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чек-листа по заполнению плана работы ПЭО с использованием гиперссылок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Быстрый и эффективный поиск документов в </a:t>
                      </a:r>
                      <a:r>
                        <a:rPr lang="ru-RU" sz="1000" u="none" spc="0" dirty="0" smtClea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компьютере – 5 мин.</a:t>
                      </a:r>
                      <a:endParaRPr lang="ru-RU" sz="1000" u="none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Scada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6438900"/>
          <a:chOff x="361950" y="180975"/>
          <a:chExt cx="10439400" cy="6438900"/>
        </a:xfrm>
      </p:grpSpPr>
      <p:pic>
        <p:nvPicPr>
          <p:cNvPr id="8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 - ЭФФЕКТ ОТ ВНЕДРЕНИЯ 1 /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" y="1076325"/>
            <a:ext cx="10077450" cy="21621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Наименование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Разработка плана работы отдела в электронном виде 
</a:t>
            </a: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
Эффект от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Экономия времени при исполнении поручения - 27 мин.; отсутствие невыполненных в срок поручений
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7634" y="2267669"/>
            <a:ext cx="4676775" cy="3619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1200" b="1" u="none" spc="0" dirty="0">
                <a:solidFill>
                  <a:srgbClr val="009900">
                    <a:alpha val="100000"/>
                  </a:srgbClr>
                </a:solidFill>
                <a:latin typeface="Scada"/>
              </a:rPr>
              <a:t>СТАЛО: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458" y="2621185"/>
            <a:ext cx="8192912" cy="4655443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7200900"/>
          <a:chOff x="361950" y="180975"/>
          <a:chExt cx="10439400" cy="7200900"/>
        </a:xfrm>
      </p:grpSpPr>
      <p:pic>
        <p:nvPicPr>
          <p:cNvPr id="8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 - ЭФФЕКТ ОТ ВНЕДРЕНИЯ 1 / 2 (2)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" y="1076325"/>
            <a:ext cx="10077450" cy="21621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Наименование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Разработка плана работы отдела в электронном виде 
</a:t>
            </a: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
Эффект от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Экономия времени при исполнении поручения - 27 мин.; отсутствие невыполненных в срок поручений
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2287" y="2339677"/>
            <a:ext cx="4676775" cy="3619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1200" b="1" u="none" spc="0">
                <a:solidFill>
                  <a:srgbClr val="009900">
                    <a:alpha val="100000"/>
                  </a:srgbClr>
                </a:solidFill>
                <a:latin typeface="Scada"/>
              </a:rPr>
              <a:t>СТАЛО: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6206" y="2701627"/>
            <a:ext cx="3728938" cy="468073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6877050"/>
          <a:chOff x="361950" y="180975"/>
          <a:chExt cx="10439400" cy="6877050"/>
        </a:xfrm>
      </p:grpSpPr>
      <p:pic>
        <p:nvPicPr>
          <p:cNvPr id="8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ПРИЛОЖЕНИЯ - ЭФФЕКТ ОТ ВНЕДРЕНИЯ 2 /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" y="1076325"/>
            <a:ext cx="10077450" cy="21621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Наименование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Разработка чек-листа по заполнению плана работы ПЭО с использованием гиперссылок
</a:t>
            </a:r>
            <a:r>
              <a:rPr lang="ru-RU" sz="1200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
Эффект от мероприятия:
</a:t>
            </a:r>
            <a:r>
              <a:rPr lang="ru-RU" sz="13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Быстрый и эффективный поиск документов в компьютере
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2287" y="2157412"/>
            <a:ext cx="4676775" cy="3619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1200" b="1" u="none" spc="0">
                <a:solidFill>
                  <a:srgbClr val="009900">
                    <a:alpha val="100000"/>
                  </a:srgbClr>
                </a:solidFill>
                <a:latin typeface="Scada"/>
              </a:rPr>
              <a:t>СТАЛО: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2628006"/>
            <a:ext cx="6915150" cy="4577238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0975" y="180975"/>
          <a:ext cx="10620375" cy="6838950"/>
          <a:chOff x="180975" y="180975"/>
          <a:chExt cx="10620375" cy="6838950"/>
        </a:xfrm>
      </p:grpSpPr>
      <p:pic>
        <p:nvPicPr>
          <p:cNvPr id="15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КАРТОЧКА ПРОЕКТА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400675" y="895350"/>
            <a:ext cx="0" cy="5943600"/>
          </a:xfrm>
          <a:prstGeom prst="line">
            <a:avLst/>
          </a:prstGeom>
          <a:ln w="12700" cap="flat" cmpd="sng" algn="ctr">
            <a:solidFill>
              <a:srgbClr val="777777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Прямая соединительная линия 5"/>
          <p:cNvCxnSpPr/>
          <p:nvPr/>
        </p:nvCxnSpPr>
        <p:spPr>
          <a:xfrm>
            <a:off x="180975" y="3343275"/>
            <a:ext cx="10439400" cy="0"/>
          </a:xfrm>
          <a:prstGeom prst="line">
            <a:avLst/>
          </a:prstGeom>
          <a:ln w="12700" cap="flat" cmpd="sng" algn="ctr">
            <a:solidFill>
              <a:srgbClr val="777777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TextBox 6"/>
          <p:cNvSpPr txBox="1"/>
          <p:nvPr/>
        </p:nvSpPr>
        <p:spPr>
          <a:xfrm>
            <a:off x="361950" y="895350"/>
            <a:ext cx="4676775" cy="0"/>
          </a:xfrm>
          <a:prstGeom prst="rect">
            <a:avLst/>
          </a:prstGeom>
          <a:noFill/>
        </p:spPr>
        <p:txBody>
          <a:bodyPr lIns="91440" tIns="45720" rIns="91440" bIns="45720" rtlCol="0" anchor="t">
            <a:no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1. Вовлеченные лица и рамки проекта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2625" y="895350"/>
            <a:ext cx="4676775" cy="0"/>
          </a:xfrm>
          <a:prstGeom prst="rect">
            <a:avLst/>
          </a:prstGeom>
          <a:noFill/>
        </p:spPr>
        <p:txBody>
          <a:bodyPr lIns="91440" tIns="45720" rIns="91440" bIns="45720" rtlCol="0" anchor="t">
            <a:no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2. Обоснование выбора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950" y="1076325"/>
            <a:ext cx="4676775" cy="21621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Заказчики процесса: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Периметр проекта: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Планово-экономический отдел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Границы проекта: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Постановка задачи, отчет по исполнению 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Владелец процесса: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Першина Светлана Станиславовна</a:t>
            </a:r>
            <a:r>
              <a:rPr lang="ru-RU" sz="9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
Начальник ПЭО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Руководитель проекта: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Селезнева Елена Валерьевна</a:t>
            </a:r>
            <a:r>
              <a:rPr lang="ru-RU" sz="900" u="none" spc="0">
                <a:solidFill>
                  <a:srgbClr val="777777">
                    <a:alpha val="100000"/>
                  </a:srgbClr>
                </a:solidFill>
                <a:latin typeface="Scada"/>
              </a:rPr>
              <a:t>
Ведущий экономист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Команда проекта: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Вайспекер Вероника Владимировна; Доронина Елена Викторовна; Першина Светлана Станиславовна; Пилюгин Виталий Олегович; Селезнева Елена Валерьевна; Син Александр ;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62625" y="1076325"/>
            <a:ext cx="4676775" cy="216217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Описание проблемы: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Информация о видах,  сроках отчетности и поручениях находятся в разных источниках. Нет осведомленности о всех источниках задач. Трудности в геолокации при поиске источника. Проблемы в управленческом контроле исполнения задач.
</a:t>
            </a:r>
            <a:r>
              <a:rPr lang="ru-RU" sz="9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Ключевой риск: 
</a:t>
            </a: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Нарушение сроков исполнения поручений, сдачи отчетности, штрафные санкции и иные финансовые потери.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950" y="3419475"/>
            <a:ext cx="4676775" cy="0"/>
          </a:xfrm>
          <a:prstGeom prst="rect">
            <a:avLst/>
          </a:prstGeom>
          <a:noFill/>
        </p:spPr>
        <p:txBody>
          <a:bodyPr lIns="91440" tIns="45720" rIns="91440" bIns="45720" rtlCol="0" anchor="t">
            <a:no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3. Цели и плановый эффект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2625" y="3419475"/>
            <a:ext cx="4676775" cy="0"/>
          </a:xfrm>
          <a:prstGeom prst="rect">
            <a:avLst/>
          </a:prstGeom>
          <a:noFill/>
        </p:spPr>
        <p:txBody>
          <a:bodyPr lIns="91440" tIns="45720" rIns="91440" bIns="45720" rtlCol="0" anchor="t">
            <a:no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4. Ключевые события проекта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61950" y="3781425"/>
          <a:ext cx="4686300" cy="1051560"/>
        </p:xfrm>
        <a:graphic>
          <a:graphicData uri="http://schemas.openxmlformats.org/drawingml/2006/table">
            <a:tbl>
              <a:tblPr firstRow="1" bandRow="1"/>
              <a:tblGrid>
                <a:gridCol w="3238500"/>
                <a:gridCol w="723900"/>
                <a:gridCol w="723900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Показатель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База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Цель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Время протекания процессов: определения; сопровождения; контроля исполнения задачи (без времени ее непосредственного исполнения), мин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52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25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Наличие информационной базы по исполнению задач, ед.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581650" y="3781425"/>
          <a:ext cx="4867275" cy="2971800"/>
        </p:xfrm>
        <a:graphic>
          <a:graphicData uri="http://schemas.openxmlformats.org/drawingml/2006/table">
            <a:tbl>
              <a:tblPr firstRow="1" bandRow="1"/>
              <a:tblGrid>
                <a:gridCol w="3419475"/>
                <a:gridCol w="723900"/>
                <a:gridCol w="723900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Наименование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Начало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Окончание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Старт проекта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14.07.2023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1. Диагностика и целевое состояние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14.07.2023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11.08.2023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1.1. Разработка текущей карты процесса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14.07.2023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23.07.2023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1.2. Сбор фактических данных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14.07.2023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25.07.2023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1.3. Разработка целевой карты процесса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28.07.2023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11.08.2023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1.4. Разработка плана мероприятий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28.07.2023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11.08.2023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2. Реализация плана мероприятий по улучшению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05.09.2023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2.1. Совещание по защите подходов внедрения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03.09.2023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2.2. Внедрение мероприятий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13.08.2023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05.09.2023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3. Анализ результатов и закрытие проекта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15.09.2023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EDFF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3.1. Мониторинг достигнутых результатов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07.09.2023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3.2. Оформление карты достигнутого состояния процесса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12.10.2023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08.09.2023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3.3. Разработка стандарта/норматива и тиражирование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13.10.2023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11.09.2023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4775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3.4. Закрытие проекта (отчет руководителю)</a:t>
                      </a:r>
                    </a:p>
                  </a:txBody>
                  <a:tcPr marL="104775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18.10.2023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8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15.09.2023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3419475"/>
          <a:ext cx="10077450" cy="3781425"/>
          <a:chOff x="361950" y="3419475"/>
          <a:chExt cx="10077450" cy="3781425"/>
        </a:xfrm>
      </p:grpSpPr>
      <p:sp>
        <p:nvSpPr>
          <p:cNvPr id="2" name="TextBox 1"/>
          <p:cNvSpPr txBox="1"/>
          <p:nvPr/>
        </p:nvSpPr>
        <p:spPr>
          <a:xfrm>
            <a:off x="361950" y="3419475"/>
            <a:ext cx="9715500" cy="361950"/>
          </a:xfrm>
          <a:prstGeom prst="rect">
            <a:avLst/>
          </a:prstGeom>
          <a:noFill/>
        </p:spPr>
        <p:txBody>
          <a:bodyPr lIns="91440" tIns="45720" rIns="91440" bIns="45720" rtlCol="0" anchor="b">
            <a:spAutoFit/>
          </a:bodyPr>
          <a:lstStyle/>
          <a:p>
            <a:pPr marL="0" marR="0" lvl="0" indent="0" algn="ctr" fontAlgn="b">
              <a:lnSpc>
                <a:spcPct val="100000"/>
              </a:lnSpc>
            </a:pPr>
            <a:r>
              <a:rPr lang="ru-RU" sz="1600" u="none" spc="0">
                <a:solidFill>
                  <a:srgbClr val="555555">
                    <a:alpha val="100000"/>
                  </a:srgbClr>
                </a:solidFill>
                <a:latin typeface="Scada"/>
              </a:rPr>
              <a:t>Спасибо за внимание.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23850" y="180975"/>
          <a:ext cx="10620375" cy="7553325"/>
          <a:chOff x="323850" y="180975"/>
          <a:chExt cx="10620375" cy="7553325"/>
        </a:xfrm>
      </p:grpSpPr>
      <p:pic>
        <p:nvPicPr>
          <p:cNvPr id="103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КАРТА ТЕКУЩЕГО СОСТОЯНИЯ ПРОЦЕССА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15275" y="1076325"/>
            <a:ext cx="19050" cy="6477000"/>
          </a:xfrm>
          <a:prstGeom prst="rect">
            <a:avLst/>
          </a:prstGeom>
          <a:solidFill>
            <a:srgbClr val="2F658E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991475" y="1076325"/>
            <a:ext cx="2447925" cy="43243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 fontScale="92500" lnSpcReduction="20000"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 dirty="0">
                <a:solidFill>
                  <a:srgbClr val="2F658E">
                    <a:alpha val="100000"/>
                  </a:srgbClr>
                </a:solidFill>
                <a:latin typeface="Scada"/>
              </a:rPr>
              <a:t>Время протекания процесса:
</a:t>
            </a:r>
            <a:r>
              <a:rPr lang="ru-RU" sz="1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52 мин
</a:t>
            </a:r>
            <a:r>
              <a:rPr lang="ru-RU" sz="1100" b="1" u="sng" spc="0" dirty="0">
                <a:solidFill>
                  <a:srgbClr val="990000">
                    <a:alpha val="100000"/>
                  </a:srgbClr>
                </a:solidFill>
                <a:latin typeface="Scada"/>
              </a:rPr>
              <a:t>Проблемы:
</a:t>
            </a:r>
            <a:r>
              <a:rPr lang="ru-RU" sz="10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1. Нет анализа на перспективу о загрузке работников и сроках исполнения задач 
2. Отсутствие информации о задаче выполняемой не по прямому поручению директора, а согласно НПА
3. Нет напоминания о задаче полученной на бумаге: можно забыть об исполнении
4. Нет напоминания о поручении: можно забыть выполнить задачу или просрочить
5. Трудоемкость поиска документов в компьютере
6. Отсутствие информации о сроках, формах заполнения отчетности 
7. Неудобно искать информацию, направленную по электронной почте 
8. Затруднительно найти  полную информацию, направленную секретарем на бумажном носителе в случае утери
9. Затруднительно получить информацию, направленную через СБИС
10. Нет информации о выполнении поручения 
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1475" y="5581650"/>
            <a:ext cx="2447925" cy="16192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Легенда:
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0" y="5867400"/>
            <a:ext cx="809625" cy="428625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096250" y="5867400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0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6250" y="6334125"/>
            <a:ext cx="790575" cy="42862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Проблема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1125" y="5867400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001125" y="5867400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01125" y="626745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Решение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1700" y="5867400"/>
            <a:ext cx="723900" cy="4000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9648825" y="6296025"/>
            <a:ext cx="971550" cy="107632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Возврат к предыдущему этапу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1125" y="6734175"/>
            <a:ext cx="59055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9001125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 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01125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6250" y="6734175"/>
            <a:ext cx="5715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8096250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96250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>
            <a:off x="72390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Вход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90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5" name="TextBox 24"/>
          <p:cNvSpPr txBox="1"/>
          <p:nvPr/>
        </p:nvSpPr>
        <p:spPr>
          <a:xfrm>
            <a:off x="72390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Планирование работы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2466975"/>
            <a:ext cx="342900" cy="428625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9" name="TextBox 28"/>
          <p:cNvSpPr txBox="1"/>
          <p:nvPr/>
        </p:nvSpPr>
        <p:spPr>
          <a:xfrm>
            <a:off x="248602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4797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20 мин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8602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8602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Создает поручение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86025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34" name="TextBox 33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725" y="3743325"/>
            <a:ext cx="790575" cy="41910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3133725" y="3743325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1, 2, 3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983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8" name="TextBox 37"/>
          <p:cNvSpPr txBox="1"/>
          <p:nvPr/>
        </p:nvSpPr>
        <p:spPr>
          <a:xfrm>
            <a:off x="248602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2466975"/>
            <a:ext cx="342900" cy="428625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1" name="TextBox 40"/>
          <p:cNvSpPr txBox="1"/>
          <p:nvPr/>
        </p:nvSpPr>
        <p:spPr>
          <a:xfrm>
            <a:off x="424815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 lnSpcReduction="10000"/>
          </a:bodyPr>
          <a:lstStyle/>
          <a:p>
            <a:pPr marL="0" marR="0" lvl="0" indent="0" algn="ctr" fontAlgn="ctr">
              <a:lnSpc>
                <a:spcPct val="100000"/>
              </a:lnSpc>
            </a:pPr>
            <a:endParaRPr/>
          </a:p>
        </p:txBody>
      </p:sp>
      <p:sp>
        <p:nvSpPr>
          <p:cNvPr id="42" name="TextBox 41"/>
          <p:cNvSpPr txBox="1"/>
          <p:nvPr/>
        </p:nvSpPr>
        <p:spPr>
          <a:xfrm>
            <a:off x="424815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4815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Исполнение поставленных ранее поручений, выполнение срочных внеплановых задач параллельно с текущими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850" y="3743325"/>
            <a:ext cx="790575" cy="41910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46" name="TextBox 45"/>
          <p:cNvSpPr txBox="1"/>
          <p:nvPr/>
        </p:nvSpPr>
        <p:spPr>
          <a:xfrm>
            <a:off x="4895850" y="3743325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4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650" y="2466975"/>
            <a:ext cx="342900" cy="428625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9" name="TextBox 48"/>
          <p:cNvSpPr txBox="1"/>
          <p:nvPr/>
        </p:nvSpPr>
        <p:spPr>
          <a:xfrm>
            <a:off x="601027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37222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7 мин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01027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 
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027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Поиск информации для исполнения  поручения в компьютере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10275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54" name="TextBox 53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975" y="3743325"/>
            <a:ext cx="790575" cy="41910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56" name="TextBox 55"/>
          <p:cNvSpPr txBox="1"/>
          <p:nvPr/>
        </p:nvSpPr>
        <p:spPr>
          <a:xfrm>
            <a:off x="6657975" y="3743325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5</a:t>
            </a: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408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58" name="TextBox 57"/>
          <p:cNvSpPr txBox="1"/>
          <p:nvPr/>
        </p:nvSpPr>
        <p:spPr>
          <a:xfrm>
            <a:off x="601027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3775" y="2466975"/>
            <a:ext cx="342900" cy="428625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1" name="TextBox 60"/>
          <p:cNvSpPr txBox="1"/>
          <p:nvPr/>
        </p:nvSpPr>
        <p:spPr>
          <a:xfrm>
            <a:off x="723900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7632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10 мин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2390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3900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Поиск НПА, методических рекомендаций в "Консультант+"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3900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6" name="TextBox 65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6981825"/>
            <a:ext cx="790575" cy="41910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68" name="TextBox 67"/>
          <p:cNvSpPr txBox="1"/>
          <p:nvPr/>
        </p:nvSpPr>
        <p:spPr>
          <a:xfrm>
            <a:off x="1371600" y="6981825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6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713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70" name="TextBox 69"/>
          <p:cNvSpPr txBox="1"/>
          <p:nvPr/>
        </p:nvSpPr>
        <p:spPr>
          <a:xfrm>
            <a:off x="723900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850" y="5705475"/>
            <a:ext cx="342900" cy="428625"/>
          </a:xfrm>
          <a:prstGeom prst="rect">
            <a:avLst/>
          </a:prstGeom>
          <a:noFill/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5705475"/>
            <a:ext cx="342900" cy="428625"/>
          </a:xfrm>
          <a:prstGeom prst="rect">
            <a:avLst/>
          </a:prstGeom>
          <a:noFill/>
        </p:spPr>
      </p:pic>
      <p:sp>
        <p:nvSpPr>
          <p:cNvPr id="73" name="TextBox 72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74" name="TextBox 73"/>
          <p:cNvSpPr txBox="1"/>
          <p:nvPr/>
        </p:nvSpPr>
        <p:spPr>
          <a:xfrm>
            <a:off x="2486025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84797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 мин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86025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486025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Согласование, подписание документа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486025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79" name="TextBox 78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3238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81" name="TextBox 80"/>
          <p:cNvSpPr txBox="1"/>
          <p:nvPr/>
        </p:nvSpPr>
        <p:spPr>
          <a:xfrm>
            <a:off x="3019425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5705475"/>
            <a:ext cx="342900" cy="428625"/>
          </a:xfrm>
          <a:prstGeom prst="rect">
            <a:avLst/>
          </a:prstGeom>
          <a:noFill/>
        </p:spPr>
      </p:pic>
      <p:sp>
        <p:nvSpPr>
          <p:cNvPr id="83" name="TextBox 82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4" name="TextBox 83"/>
          <p:cNvSpPr txBox="1"/>
          <p:nvPr/>
        </p:nvSpPr>
        <p:spPr>
          <a:xfrm>
            <a:off x="4248150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610100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10 мин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24815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248150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Направление документа по электронной почте, через секретаря, СБИС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248150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9" name="TextBox 88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850" y="6981825"/>
            <a:ext cx="790575" cy="41910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1" name="TextBox 90"/>
          <p:cNvSpPr txBox="1"/>
          <p:nvPr/>
        </p:nvSpPr>
        <p:spPr>
          <a:xfrm>
            <a:off x="4895850" y="6981825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7. 8, 9</a:t>
            </a:r>
          </a:p>
        </p:txBody>
      </p:sp>
      <p:pic>
        <p:nvPicPr>
          <p:cNvPr id="92" name="Рисунок 9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1963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3" name="TextBox 92"/>
          <p:cNvSpPr txBox="1"/>
          <p:nvPr/>
        </p:nvSpPr>
        <p:spPr>
          <a:xfrm>
            <a:off x="4248150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650" y="5705475"/>
            <a:ext cx="342900" cy="428625"/>
          </a:xfrm>
          <a:prstGeom prst="rect">
            <a:avLst/>
          </a:prstGeom>
          <a:noFill/>
        </p:spPr>
      </p:pic>
      <p:sp>
        <p:nvSpPr>
          <p:cNvPr id="95" name="TextBox 94"/>
          <p:cNvSpPr txBox="1"/>
          <p:nvPr/>
        </p:nvSpPr>
        <p:spPr>
          <a:xfrm>
            <a:off x="6010275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96" name="TextBox 95"/>
          <p:cNvSpPr txBox="1"/>
          <p:nvPr/>
        </p:nvSpPr>
        <p:spPr>
          <a:xfrm>
            <a:off x="6010275" y="44958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 lnSpcReduction="10000"/>
          </a:bodyPr>
          <a:lstStyle/>
          <a:p>
            <a:pPr marL="0" marR="0" lvl="0" indent="0" algn="ctr" fontAlgn="ctr">
              <a:lnSpc>
                <a:spcPct val="100000"/>
              </a:lnSpc>
            </a:pPr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6010275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10275" y="55054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Контроль со стороны руководителя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010275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100" name="Рисунок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975" y="6981825"/>
            <a:ext cx="790575" cy="41910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01" name="TextBox 100"/>
          <p:cNvSpPr txBox="1"/>
          <p:nvPr/>
        </p:nvSpPr>
        <p:spPr>
          <a:xfrm>
            <a:off x="6657975" y="6981825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10</a:t>
            </a:r>
          </a:p>
        </p:txBody>
      </p:sp>
      <p:pic>
        <p:nvPicPr>
          <p:cNvPr id="102" name="Рисунок 10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3775" y="5705475"/>
            <a:ext cx="342900" cy="42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23850" y="180975"/>
          <a:ext cx="10620375" cy="7553325"/>
          <a:chOff x="323850" y="180975"/>
          <a:chExt cx="10620375" cy="7553325"/>
        </a:xfrm>
      </p:grpSpPr>
      <p:pic>
        <p:nvPicPr>
          <p:cNvPr id="28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КАРТА ТЕКУЩЕГО СОСТОЯНИЯ ПРОЦЕССА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15275" y="1076325"/>
            <a:ext cx="19050" cy="6477000"/>
          </a:xfrm>
          <a:prstGeom prst="rect">
            <a:avLst/>
          </a:prstGeom>
          <a:solidFill>
            <a:srgbClr val="2F658E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991475" y="1076325"/>
            <a:ext cx="2447925" cy="43243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 fontScale="85000" lnSpcReduction="20000"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Время протекания процесса:
</a:t>
            </a: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52 мин
</a:t>
            </a:r>
            <a:r>
              <a:rPr lang="ru-RU" sz="1100" b="1" u="sng" spc="0">
                <a:solidFill>
                  <a:srgbClr val="990000">
                    <a:alpha val="100000"/>
                  </a:srgbClr>
                </a:solidFill>
                <a:latin typeface="Scada"/>
              </a:rPr>
              <a:t>Проблемы:
</a:t>
            </a:r>
            <a:r>
              <a:rPr lang="ru-RU" sz="10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1. Нет анализа на перспективу о загрузке работников и сроках исполнения задач 
2. Отсутствие информации о задаче выполняемой не по прямому поручению директора, а согласно НПА
3. Нет напоминания о задаче полученной на бумаге: можно забыть об исполнении
4. Нет напоминания о поручении: можно забыть выполнить задачу или просрочить
5. Трудоемкость поиска документов в компьютере
6. Отсутствие информации о сроках, формах заполнения отчетности 
7. Неудобно искать информацию, направленную по электронной почте 
8. Затруднительно найти  полную информацию, направленную секретарем на бумажном носителе в случае утери
9. Затруднительно получить информацию, направленную через СБИС
10. Нет информации о выполнении поручения 
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1475" y="5581650"/>
            <a:ext cx="2447925" cy="16192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Легенда:
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0" y="5867400"/>
            <a:ext cx="809625" cy="428625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096250" y="5867400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0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6250" y="6334125"/>
            <a:ext cx="790575" cy="42862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Проблема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1125" y="5867400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001125" y="5867400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01125" y="626745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Решение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1700" y="5867400"/>
            <a:ext cx="723900" cy="4000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9648825" y="6296025"/>
            <a:ext cx="971550" cy="107632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Возврат к предыдущему этапу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1125" y="6734175"/>
            <a:ext cx="59055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9001125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 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01125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6250" y="6734175"/>
            <a:ext cx="5715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8096250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96250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>
            <a:off x="72390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Выход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90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5" name="TextBox 24"/>
          <p:cNvSpPr txBox="1"/>
          <p:nvPr/>
        </p:nvSpPr>
        <p:spPr>
          <a:xfrm>
            <a:off x="72390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Выполнение поручения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850" y="2466975"/>
            <a:ext cx="342900" cy="42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7200900"/>
          <a:chOff x="361950" y="180975"/>
          <a:chExt cx="10439400" cy="7200900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СБОР ФАКТИЧЕСКИХ ДАННЫХ ПРОЦЕССА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61950" y="1438275"/>
          <a:ext cx="10077450" cy="576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1438275"/>
          <a:chOff x="361950" y="180975"/>
          <a:chExt cx="10439400" cy="1438275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АНАЛИЗ И РЕШЕНИЕ ПРОБЛЕМ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1950" y="1438275"/>
          <a:ext cx="9944100" cy="5715000"/>
        </p:xfrm>
        <a:graphic>
          <a:graphicData uri="http://schemas.openxmlformats.org/drawingml/2006/table">
            <a:tbl>
              <a:tblPr firstRow="1" bandRow="1"/>
              <a:tblGrid>
                <a:gridCol w="542925"/>
                <a:gridCol w="3133725"/>
                <a:gridCol w="3133725"/>
                <a:gridCol w="3133725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n/n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Проблема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Причина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Решение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Нет анализа на перспективу о загрузке работников и сроках исполнения задач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Нет разработанного плана работы отдела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плана работы отдела в электронном виде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Отсутствие информации о задаче выполняемой не по прямому поручению директора, а согласно НПА
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Нет разработанного плана работы отдела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плана работы отдела в электронном виде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Нет напоминания о задаче полученной на бумаге: можно забыть об исполнении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Документы, полученные на бумаге, откладываются на стол в стопку с другими документами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чек-листа по переводу документов в электронный вид и использованию гиперссылки в плане работы ПЭО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4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Нет напоминания о поручении: можно забыть выполнить задачу или просрочить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Нет разработанного плана работы отдела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плана работы отдела в электронном виде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5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Трудоемкость поиска документов в компьютере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Документы находятся на разных дисках, большое количество папок, файлов, наименования файлов не отражают содержание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чек-листа по использованию гиперссылки в плане работы ПЭО на исходный документ в компьютере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6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Отсутствие информации о сроках, формах заполнения отчетности 
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Отсутствие информации о реквизитах НПА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чек-листа по заполнению плана работы ПЭО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7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Неудобно искать информацию, направленную по электронной почте 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В почте документы теряются, в компьютере находятся на разных дисках, большое количество папок, файлов, наименования файлов не отражают содержание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чек-листа по использованию гиперссылки в плане работы ПЭО на исходящий документ в компьютере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8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Затруднительно найти полную информацию, направленную секретарем на бумажном носителе в случае утери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Секретарь хранит оригиналы писем без приложений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Секретарь направляет сканы писем с приложениями на электронную почту начальника ПЭО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9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Затруднительно получить информацию, направленную через СБИС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В СБИС можно зайти только по электронному ключу, сложно найти документ в СБИС, в компьютере отчеты не сохраняются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чек-листа по использованию гиперссылки в плане работы ПЭО на исходящий документ в компьютере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10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Нет информации о выполнении поручения 
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Информации о выполнении поручения не фиксируется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чек-листа по использованию гиперссылки в плане работы ПЭО на исходящий документ на соответствующем диске и указания даты исполнения поручения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23850" y="180975"/>
          <a:ext cx="10620375" cy="7553325"/>
          <a:chOff x="323850" y="180975"/>
          <a:chExt cx="10620375" cy="7553325"/>
        </a:xfrm>
      </p:grpSpPr>
      <p:pic>
        <p:nvPicPr>
          <p:cNvPr id="103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КАРТА ЦЕЛЕВОГО СОСТОЯНИЯ ПРОЦЕССА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15275" y="1076325"/>
            <a:ext cx="19050" cy="6477000"/>
          </a:xfrm>
          <a:prstGeom prst="rect">
            <a:avLst/>
          </a:prstGeom>
          <a:solidFill>
            <a:srgbClr val="2F658E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991475" y="1076325"/>
            <a:ext cx="2447925" cy="43243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 fontScale="92500" lnSpcReduction="10000"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 dirty="0">
                <a:solidFill>
                  <a:srgbClr val="2F658E">
                    <a:alpha val="100000"/>
                  </a:srgbClr>
                </a:solidFill>
                <a:latin typeface="Scada"/>
              </a:rPr>
              <a:t>Время протекания процесса:
</a:t>
            </a:r>
            <a:r>
              <a:rPr lang="ru-RU" sz="1200" b="1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25 мин
</a:t>
            </a:r>
            <a:r>
              <a:rPr lang="ru-RU" sz="1100" b="1" u="none" spc="0" dirty="0" smtClean="0">
                <a:solidFill>
                  <a:srgbClr val="2F658E">
                    <a:alpha val="100000"/>
                  </a:srgbClr>
                </a:solidFill>
                <a:latin typeface="Scada"/>
              </a:rPr>
              <a:t>Предлагаемые </a:t>
            </a:r>
            <a:r>
              <a:rPr lang="ru-RU" sz="1100" b="1" u="none" spc="0" dirty="0">
                <a:solidFill>
                  <a:srgbClr val="2F658E">
                    <a:alpha val="100000"/>
                  </a:srgbClr>
                </a:solidFill>
                <a:latin typeface="Scada"/>
              </a:rPr>
              <a:t>решения:
</a:t>
            </a:r>
            <a:r>
              <a:rPr lang="ru-RU" sz="1100" b="1" u="none" spc="0" dirty="0" smtClean="0">
                <a:solidFill>
                  <a:srgbClr val="2F658E">
                    <a:alpha val="100000"/>
                  </a:srgbClr>
                </a:solidFill>
                <a:latin typeface="Scada"/>
              </a:rPr>
              <a:t>
</a:t>
            </a:r>
            <a:r>
              <a:rPr lang="ru-RU" sz="1000" u="none" spc="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1</a:t>
            </a:r>
            <a:r>
              <a:rPr lang="ru-RU" sz="10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. Разработка плана работы отдела в электронном виде 
2. Разработка чек-листа по переводу документов в электронный вид и использованию гиперссылки в плане работы ПЭО
3. Разработка чек-листа по использованию гиперссылки в плане работы ПЭО на исходный документ в компьютере 
4. Разработать чек-лист по использованию гиперссылки в плане работы ПЭО на исходящий документ в компьютере
5. Секретарь направляет сканы писем с приложениями на электронную почту начальника ПЭО
</a:t>
            </a:r>
            <a:r>
              <a:rPr lang="ru-RU" sz="1000" u="none" spc="0" dirty="0" smtClean="0">
                <a:solidFill>
                  <a:srgbClr val="000000">
                    <a:alpha val="100000"/>
                  </a:srgbClr>
                </a:solidFill>
                <a:latin typeface="Scada"/>
              </a:rPr>
              <a:t>6</a:t>
            </a:r>
            <a:r>
              <a:rPr lang="ru-RU" sz="1000" u="none" spc="0" dirty="0">
                <a:solidFill>
                  <a:srgbClr val="000000">
                    <a:alpha val="100000"/>
                  </a:srgbClr>
                </a:solidFill>
                <a:latin typeface="Scada"/>
              </a:rPr>
              <a:t>. Разработать чек-лист по использованию гиперссылки в плане работы ПЭО на исходящий документ на соответствующем диске и указания даты исполнения поручения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1475" y="5581650"/>
            <a:ext cx="2447925" cy="16192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Легенда:
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0" y="5867400"/>
            <a:ext cx="809625" cy="428625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096250" y="5867400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0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6250" y="6334125"/>
            <a:ext cx="790575" cy="42862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Проблема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1125" y="5867400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001125" y="5867400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01125" y="626745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Решение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1700" y="5867400"/>
            <a:ext cx="723900" cy="4000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9648825" y="6296025"/>
            <a:ext cx="971550" cy="107632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Возврат к предыдущему этапу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1125" y="6734175"/>
            <a:ext cx="59055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9001125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 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01125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6250" y="6734175"/>
            <a:ext cx="5715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8096250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96250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>
            <a:off x="72390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Вход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90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5" name="TextBox 24"/>
          <p:cNvSpPr txBox="1"/>
          <p:nvPr/>
        </p:nvSpPr>
        <p:spPr>
          <a:xfrm>
            <a:off x="72390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Планирование работы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2466975"/>
            <a:ext cx="342900" cy="428625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9" name="TextBox 28"/>
          <p:cNvSpPr txBox="1"/>
          <p:nvPr/>
        </p:nvSpPr>
        <p:spPr>
          <a:xfrm>
            <a:off x="248602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4797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 мин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8602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8602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Создает поручение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86025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34" name="TextBox 33"/>
          <p:cNvSpPr txBox="1"/>
          <p:nvPr/>
        </p:nvSpPr>
        <p:spPr>
          <a:xfrm>
            <a:off x="248602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8488" y="37814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3133725" y="37814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1, 2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983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8" name="TextBox 37"/>
          <p:cNvSpPr txBox="1"/>
          <p:nvPr/>
        </p:nvSpPr>
        <p:spPr>
          <a:xfrm>
            <a:off x="248602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2466975"/>
            <a:ext cx="342900" cy="428625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1" name="TextBox 40"/>
          <p:cNvSpPr txBox="1"/>
          <p:nvPr/>
        </p:nvSpPr>
        <p:spPr>
          <a:xfrm>
            <a:off x="424815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 lnSpcReduction="10000"/>
          </a:bodyPr>
          <a:lstStyle/>
          <a:p>
            <a:pPr marL="0" marR="0" lvl="0" indent="0" algn="ctr" fontAlgn="ctr">
              <a:lnSpc>
                <a:spcPct val="100000"/>
              </a:lnSpc>
            </a:pPr>
            <a:endParaRPr/>
          </a:p>
        </p:txBody>
      </p:sp>
      <p:sp>
        <p:nvSpPr>
          <p:cNvPr id="42" name="TextBox 41"/>
          <p:cNvSpPr txBox="1"/>
          <p:nvPr/>
        </p:nvSpPr>
        <p:spPr>
          <a:xfrm>
            <a:off x="424815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4815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Исполнение поставленных ранее поручений, выполнение срочных внеплановых задач параллельно с текущими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4815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0613" y="37814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46" name="TextBox 45"/>
          <p:cNvSpPr txBox="1"/>
          <p:nvPr/>
        </p:nvSpPr>
        <p:spPr>
          <a:xfrm>
            <a:off x="4895850" y="37814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1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650" y="2466975"/>
            <a:ext cx="342900" cy="428625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49" name="TextBox 48"/>
          <p:cNvSpPr txBox="1"/>
          <p:nvPr/>
        </p:nvSpPr>
        <p:spPr>
          <a:xfrm>
            <a:off x="6010275" y="12573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372225" y="12573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 мин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010275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 
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0275" y="22669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Поиск информации для исполнения  поручения в компьютере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10275" y="37814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54" name="TextBox 53"/>
          <p:cNvSpPr txBox="1"/>
          <p:nvPr/>
        </p:nvSpPr>
        <p:spPr>
          <a:xfrm>
            <a:off x="6010275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2738" y="37814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56" name="TextBox 55"/>
          <p:cNvSpPr txBox="1"/>
          <p:nvPr/>
        </p:nvSpPr>
        <p:spPr>
          <a:xfrm>
            <a:off x="6657975" y="37814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4088" y="37814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58" name="TextBox 57"/>
          <p:cNvSpPr txBox="1"/>
          <p:nvPr/>
        </p:nvSpPr>
        <p:spPr>
          <a:xfrm>
            <a:off x="6010275" y="38195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3775" y="2466975"/>
            <a:ext cx="342900" cy="428625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1" name="TextBox 60"/>
          <p:cNvSpPr txBox="1"/>
          <p:nvPr/>
        </p:nvSpPr>
        <p:spPr>
          <a:xfrm>
            <a:off x="723900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7632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 мин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2390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3900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Поиск НПА, методических рекомендаций в "Консультант+"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3900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66" name="TextBox 65"/>
          <p:cNvSpPr txBox="1"/>
          <p:nvPr/>
        </p:nvSpPr>
        <p:spPr>
          <a:xfrm>
            <a:off x="72390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6363" y="70199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68" name="TextBox 67"/>
          <p:cNvSpPr txBox="1"/>
          <p:nvPr/>
        </p:nvSpPr>
        <p:spPr>
          <a:xfrm>
            <a:off x="1371600" y="70199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3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713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70" name="TextBox 69"/>
          <p:cNvSpPr txBox="1"/>
          <p:nvPr/>
        </p:nvSpPr>
        <p:spPr>
          <a:xfrm>
            <a:off x="723900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850" y="5705475"/>
            <a:ext cx="342900" cy="428625"/>
          </a:xfrm>
          <a:prstGeom prst="rect">
            <a:avLst/>
          </a:prstGeom>
          <a:noFill/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7875" y="5705475"/>
            <a:ext cx="342900" cy="428625"/>
          </a:xfrm>
          <a:prstGeom prst="rect">
            <a:avLst/>
          </a:prstGeom>
          <a:noFill/>
        </p:spPr>
      </p:pic>
      <p:sp>
        <p:nvSpPr>
          <p:cNvPr id="73" name="TextBox 72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74" name="TextBox 73"/>
          <p:cNvSpPr txBox="1"/>
          <p:nvPr/>
        </p:nvSpPr>
        <p:spPr>
          <a:xfrm>
            <a:off x="2486025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847975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 мин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86025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486025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Согласование, подписание документа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486025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79" name="TextBox 78"/>
          <p:cNvSpPr txBox="1"/>
          <p:nvPr/>
        </p:nvSpPr>
        <p:spPr>
          <a:xfrm>
            <a:off x="2486025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3238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81" name="TextBox 80"/>
          <p:cNvSpPr txBox="1"/>
          <p:nvPr/>
        </p:nvSpPr>
        <p:spPr>
          <a:xfrm>
            <a:off x="3019425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525" y="5705475"/>
            <a:ext cx="342900" cy="428625"/>
          </a:xfrm>
          <a:prstGeom prst="rect">
            <a:avLst/>
          </a:prstGeom>
          <a:noFill/>
        </p:spPr>
      </p:pic>
      <p:sp>
        <p:nvSpPr>
          <p:cNvPr id="83" name="TextBox 82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4" name="TextBox 83"/>
          <p:cNvSpPr txBox="1"/>
          <p:nvPr/>
        </p:nvSpPr>
        <p:spPr>
          <a:xfrm>
            <a:off x="4248150" y="4495800"/>
            <a:ext cx="361950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5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610100" y="4495800"/>
            <a:ext cx="866775" cy="3619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10 мин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248150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Работник ПЭО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248150" y="5505450"/>
            <a:ext cx="1228725" cy="15144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Направление документа по электронной почте, через секретаря, СБИС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248150" y="7019925"/>
            <a:ext cx="1228725" cy="180975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89" name="TextBox 88"/>
          <p:cNvSpPr txBox="1"/>
          <p:nvPr/>
        </p:nvSpPr>
        <p:spPr>
          <a:xfrm>
            <a:off x="4248150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0613" y="70199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1" name="TextBox 90"/>
          <p:cNvSpPr txBox="1"/>
          <p:nvPr/>
        </p:nvSpPr>
        <p:spPr>
          <a:xfrm>
            <a:off x="4895850" y="70199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4,5</a:t>
            </a:r>
          </a:p>
        </p:txBody>
      </p:sp>
      <p:pic>
        <p:nvPicPr>
          <p:cNvPr id="92" name="Рисунок 9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1963" y="7019925"/>
            <a:ext cx="561975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3" name="TextBox 92"/>
          <p:cNvSpPr txBox="1"/>
          <p:nvPr/>
        </p:nvSpPr>
        <p:spPr>
          <a:xfrm>
            <a:off x="4248150" y="7058025"/>
            <a:ext cx="609600" cy="2857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650" y="5705475"/>
            <a:ext cx="342900" cy="428625"/>
          </a:xfrm>
          <a:prstGeom prst="rect">
            <a:avLst/>
          </a:prstGeom>
          <a:noFill/>
        </p:spPr>
      </p:pic>
      <p:sp>
        <p:nvSpPr>
          <p:cNvPr id="95" name="TextBox 94"/>
          <p:cNvSpPr txBox="1"/>
          <p:nvPr/>
        </p:nvSpPr>
        <p:spPr>
          <a:xfrm>
            <a:off x="6010275" y="44958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96" name="TextBox 95"/>
          <p:cNvSpPr txBox="1"/>
          <p:nvPr/>
        </p:nvSpPr>
        <p:spPr>
          <a:xfrm>
            <a:off x="6010275" y="44958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 lnSpcReduction="10000"/>
          </a:bodyPr>
          <a:lstStyle/>
          <a:p>
            <a:pPr marL="0" marR="0" lvl="0" indent="0" algn="ctr" fontAlgn="ctr">
              <a:lnSpc>
                <a:spcPct val="100000"/>
              </a:lnSpc>
            </a:pPr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6010275" y="48577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Начальник ПЭО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10275" y="55054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Контроль со стороны руководителя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010275" y="44958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100" name="Рисунок 9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2738" y="7019925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01" name="TextBox 100"/>
          <p:cNvSpPr txBox="1"/>
          <p:nvPr/>
        </p:nvSpPr>
        <p:spPr>
          <a:xfrm>
            <a:off x="6657975" y="701992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6</a:t>
            </a:r>
          </a:p>
        </p:txBody>
      </p:sp>
      <p:pic>
        <p:nvPicPr>
          <p:cNvPr id="102" name="Рисунок 10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3775" y="5705475"/>
            <a:ext cx="342900" cy="42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23850" y="180975"/>
          <a:ext cx="10620375" cy="7553325"/>
          <a:chOff x="323850" y="180975"/>
          <a:chExt cx="10620375" cy="7553325"/>
        </a:xfrm>
      </p:grpSpPr>
      <p:pic>
        <p:nvPicPr>
          <p:cNvPr id="28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КАРТА ЦЕЛЕВОГО СОСТОЯНИЯ ПРОЦЕССА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15275" y="1076325"/>
            <a:ext cx="19050" cy="6477000"/>
          </a:xfrm>
          <a:prstGeom prst="rect">
            <a:avLst/>
          </a:prstGeom>
          <a:solidFill>
            <a:srgbClr val="2F658E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991475" y="1076325"/>
            <a:ext cx="2447925" cy="43243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 fontScale="92500" lnSpcReduction="10000"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Время протекания процесса:
</a:t>
            </a: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25 мин
</a:t>
            </a: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Предлагаемые решения:
</a:t>
            </a:r>
            <a:r>
              <a:rPr lang="ru-RU" sz="10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1. Разработка плана работы отдела в электронном виде 
2. Разработка чек-листа по переводу документов в электронный вид и использованию гиперссылки в плане работы ПЭО
3. Разработка чек-листа по использованию гиперссылки в плане работы ПЭО на исходный документ в компьютере 
4. Разработать чек-лист по использованию гиперссылки в плане работы ПЭО на исходящий документ в компьютере
5. Секретарь направляет сканы писем с приложениями на электронную почту начальника ПЭО
6. Разработать чек-лист по использованию гиперссылки в плане работы ПЭО на исходящий документ на соответствующем диске и указания даты исполнения поручения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1475" y="5581650"/>
            <a:ext cx="2447925" cy="1619250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1100" b="1" u="none" spc="0">
                <a:solidFill>
                  <a:srgbClr val="2F658E">
                    <a:alpha val="100000"/>
                  </a:srgbClr>
                </a:solidFill>
                <a:latin typeface="Scada"/>
              </a:rPr>
              <a:t>Легенда:
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0" y="5867400"/>
            <a:ext cx="809625" cy="428625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096250" y="5867400"/>
            <a:ext cx="790575" cy="428625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0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6250" y="6334125"/>
            <a:ext cx="790575" cy="42862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Проблема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1125" y="5867400"/>
            <a:ext cx="5334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001125" y="5867400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FFFFFF">
                    <a:alpha val="100000"/>
                  </a:srgbClr>
                </a:solidFill>
                <a:latin typeface="Scada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01125" y="626745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Решение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1700" y="5867400"/>
            <a:ext cx="723900" cy="4000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9648825" y="6296025"/>
            <a:ext cx="971550" cy="1076325"/>
          </a:xfrm>
          <a:prstGeom prst="rect">
            <a:avLst/>
          </a:prstGeom>
          <a:noFill/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Возврат к предыдущему этапу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1125" y="6734175"/>
            <a:ext cx="59055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9001125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3 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01125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6250" y="6734175"/>
            <a:ext cx="571500" cy="361950"/>
          </a:xfrm>
          <a:prstGeom prst="rect">
            <a:avLst/>
          </a:prstGeom>
          <a:noFill/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8096250" y="6734175"/>
            <a:ext cx="542925" cy="361950"/>
          </a:xfrm>
          <a:prstGeom prst="rect">
            <a:avLst/>
          </a:prstGeom>
          <a:noFill/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1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НЕТ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96250" y="7124700"/>
            <a:ext cx="542925" cy="3619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noAutofit/>
          </a:bodyPr>
          <a:lstStyle/>
          <a:p>
            <a:pPr marL="0" marR="0" lvl="0" indent="0" algn="ctr" fontAlgn="t">
              <a:lnSpc>
                <a:spcPct val="100000"/>
              </a:lnSpc>
            </a:pPr>
            <a:r>
              <a:rPr lang="ru-RU" sz="8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Длительность
по регламенту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solidFill>
            <a:srgbClr val="FFFFFF">
              <a:alpha val="100000"/>
            </a:srgbClr>
          </a:solidFill>
          <a:ln w="254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2700000" algn="br" rotWithShape="0">
              <a:srgbClr val="000000">
                <a:alpha val="50000"/>
              </a:srgbClr>
            </a:outerShdw>
          </a:effectLst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>
            <a:off x="723900" y="1257300"/>
            <a:ext cx="1228725" cy="361950"/>
          </a:xfrm>
          <a:prstGeom prst="rect">
            <a:avLst/>
          </a:prstGeom>
          <a:solidFill>
            <a:srgbClr val="FFDDDD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ctr">
            <a:norm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Выход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900" y="1619250"/>
            <a:ext cx="1228725" cy="647700"/>
          </a:xfrm>
          <a:prstGeom prst="rect">
            <a:avLst/>
          </a:prstGeom>
          <a:solidFill>
            <a:srgbClr val="DCE6F2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sp>
        <p:nvSpPr>
          <p:cNvPr id="25" name="TextBox 24"/>
          <p:cNvSpPr txBox="1"/>
          <p:nvPr/>
        </p:nvSpPr>
        <p:spPr>
          <a:xfrm>
            <a:off x="723900" y="2266950"/>
            <a:ext cx="1228725" cy="1695450"/>
          </a:xfrm>
          <a:prstGeom prst="rect">
            <a:avLst/>
          </a:prstGeom>
          <a:solidFill>
            <a:srgbClr val="FFFFFF">
              <a:alpha val="100000"/>
            </a:srgbClr>
          </a:solidFill>
          <a:ln w="635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norm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ru-RU" sz="900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Выполнение поручения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" y="1257300"/>
            <a:ext cx="1228725" cy="2695575"/>
          </a:xfrm>
          <a:prstGeom prst="rect">
            <a:avLst/>
          </a:prstGeom>
          <a:noFill/>
          <a:ln w="25400" cap="flat" cmpd="sng" algn="ctr">
            <a:solidFill>
              <a:srgbClr val="0080C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endParaRPr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850" y="2466975"/>
            <a:ext cx="342900" cy="42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61950" y="180975"/>
          <a:ext cx="10439400" cy="1438275"/>
          <a:chOff x="361950" y="180975"/>
          <a:chExt cx="10439400" cy="1438275"/>
        </a:xfrm>
      </p:grpSpPr>
      <p:pic>
        <p:nvPicPr>
          <p:cNvPr id="6" nam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9075"/>
            <a:ext cx="1543050" cy="4286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61950" y="790575"/>
            <a:ext cx="10077450" cy="190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00900" y="752475"/>
            <a:ext cx="3238500" cy="57150"/>
          </a:xfrm>
          <a:prstGeom prst="rect">
            <a:avLst/>
          </a:prstGeom>
          <a:solidFill>
            <a:srgbClr val="336699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524125" y="180975"/>
            <a:ext cx="7915275" cy="504825"/>
          </a:xfrm>
          <a:prstGeom prst="rect">
            <a:avLst/>
          </a:prstGeom>
          <a:noFill/>
        </p:spPr>
        <p:txBody>
          <a:bodyPr lIns="91440" tIns="45720" rIns="91440" bIns="45720" rtlCol="0" anchor="b">
            <a:normAutofit/>
          </a:bodyPr>
          <a:lstStyle/>
          <a:p>
            <a:pPr marL="0" marR="0" lvl="0" indent="0" algn="r" fontAlgn="b">
              <a:lnSpc>
                <a:spcPct val="100000"/>
              </a:lnSpc>
            </a:pPr>
            <a:r>
              <a:rPr lang="ru-RU" sz="2200" b="1" u="none" spc="0">
                <a:solidFill>
                  <a:srgbClr val="000000">
                    <a:alpha val="100000"/>
                  </a:srgbClr>
                </a:solidFill>
                <a:latin typeface="Scada"/>
              </a:rPr>
              <a:t>ПЛАН МЕРОПРИЯТИЙ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4825" y="1438275"/>
          <a:ext cx="9715500" cy="3002280"/>
        </p:xfrm>
        <a:graphic>
          <a:graphicData uri="http://schemas.openxmlformats.org/drawingml/2006/table">
            <a:tbl>
              <a:tblPr firstRow="1" bandRow="1"/>
              <a:tblGrid>
                <a:gridCol w="361950"/>
                <a:gridCol w="3238500"/>
                <a:gridCol w="1076325"/>
                <a:gridCol w="1076325"/>
                <a:gridCol w="3238500"/>
                <a:gridCol w="723900"/>
              </a:tblGrid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пп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Задача, Ответственный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План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Факт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Замечания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1000" b="1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Статус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EEE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1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плана работы отдела в электронном виде с указанием сроков,с гиперссылками на исходный документ, с напоминанием об  исполнении поручения, с гиперссылками об исполнении поручения 
(Ответственный: Селезнева Елена Валерьевна)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01.09.2023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01.09.2023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3200" u="none" spc="0">
                          <a:solidFill>
                            <a:srgbClr val="00CC00">
                              <a:alpha val="100000"/>
                            </a:srgbClr>
                          </a:solidFill>
                          <a:latin typeface="Scada"/>
                        </a:rPr>
                        <a:t>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2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памятки работнику ПЭО прерд началом рабочего дня
(Ответственный: Першина Светлана Станиславовна)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04.09.2023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04.09.2023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3200" u="none" spc="0">
                          <a:solidFill>
                            <a:srgbClr val="00CC00">
                              <a:alpha val="100000"/>
                            </a:srgbClr>
                          </a:solidFill>
                          <a:latin typeface="Scada"/>
                        </a:rPr>
                        <a:t>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Разработка чек-листа по заполнению плана работы ПЭО в электронном виде 
(Ответственный: Доронина Елена Викторовна)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04.09.2023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04.09.2023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3200" u="none" spc="0">
                          <a:solidFill>
                            <a:srgbClr val="00CC00">
                              <a:alpha val="100000"/>
                            </a:srgbClr>
                          </a:solidFill>
                          <a:latin typeface="Scada"/>
                        </a:rPr>
                        <a:t>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4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Секретарю направлять сканы писем с приложениями на электронную почту начальника ПЭО
(Ответственный: Вайспекер Вероника Владимировна)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04.09.2023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04.09.2023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9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cada"/>
                        </a:rPr>
                        <a:t> 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lvl="0" indent="0" algn="l" fontAlgn="t">
                        <a:lnSpc>
                          <a:spcPct val="100000"/>
                        </a:lnSpc>
                      </a:pPr>
                      <a:r>
                        <a:rPr lang="ru-RU" sz="3200" u="none" spc="0">
                          <a:solidFill>
                            <a:srgbClr val="00CC00">
                              <a:alpha val="100000"/>
                            </a:srgbClr>
                          </a:solidFill>
                          <a:latin typeface="Scada"/>
                        </a:rPr>
                        <a:t>●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1247</Words>
  <Application>Microsoft Office PowerPoint</Application>
  <PresentationFormat>Произвольный</PresentationFormat>
  <Paragraphs>392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Theme73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creator>Unknown Creator</dc:creator>
  <cp:lastModifiedBy>Першина Светлана Станиславовна</cp:lastModifiedBy>
  <cp:revision>3</cp:revision>
  <dcterms:created xsi:type="dcterms:W3CDTF">2023-09-13T05:38:41Z</dcterms:created>
  <dcterms:modified xsi:type="dcterms:W3CDTF">2023-10-03T22:13:28Z</dcterms:modified>
</cp:coreProperties>
</file>