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73" r:id="rId9"/>
    <p:sldId id="264" r:id="rId10"/>
    <p:sldId id="265" r:id="rId11"/>
    <p:sldId id="266" r:id="rId12"/>
    <p:sldId id="267" r:id="rId13"/>
    <p:sldId id="268" r:id="rId14"/>
    <p:sldId id="269" r:id="rId15"/>
    <p:sldId id="270" r:id="rId16"/>
    <p:sldId id="271" r:id="rId17"/>
    <p:sldId id="272" r:id="rId18"/>
  </p:sldIdLst>
  <p:sldSz cx="10691813" cy="7559675"/>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184" y="-612"/>
      </p:cViewPr>
      <p:guideLst>
        <p:guide orient="horz" pos="2381"/>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l" fontAlgn="base">
              <a:defRPr lang="en-US"/>
            </a:pPr>
            <a:r>
              <a:rPr lang="en-US" sz="1800" b="0" i="0" u="none" strike="noStrike" dirty="0">
                <a:solidFill>
                  <a:srgbClr val="000000">
                    <a:alpha val="100000"/>
                  </a:srgbClr>
                </a:solidFill>
                <a:latin typeface="Calibri"/>
              </a:rPr>
              <a:t> </a:t>
            </a:r>
            <a:endParaRPr lang="en-US" dirty="0"/>
          </a:p>
        </c:rich>
      </c:tx>
      <c:layout>
        <c:manualLayout>
          <c:xMode val="edge"/>
          <c:yMode val="edge"/>
          <c:x val="1.0000000000000012E-2"/>
          <c:y val="1.0000000000000012E-2"/>
        </c:manualLayout>
      </c:layout>
      <c:overlay val="0"/>
    </c:title>
    <c:autoTitleDeleted val="0"/>
    <c:plotArea>
      <c:layout/>
      <c:barChart>
        <c:barDir val="col"/>
        <c:grouping val="stacked"/>
        <c:varyColors val="0"/>
        <c:ser>
          <c:idx val="0"/>
          <c:order val="0"/>
          <c:tx>
            <c:v>Ожидание ответа диспетчера ОДС об имеющихся отключениях электрической энергии</c:v>
          </c:tx>
          <c:spPr>
            <a:solidFill>
              <a:srgbClr val="FF9966">
                <a:alpha val="100000"/>
              </a:srgbClr>
            </a:solidFill>
          </c:spPr>
          <c:invertIfNegative val="0"/>
          <c:dLbls>
            <c:txPr>
              <a:bodyPr/>
              <a:lstStyle/>
              <a:p>
                <a:pPr>
                  <a:defRPr lang="en-US" sz="900" b="0" i="0" u="none" strike="noStrike">
                    <a:solidFill>
                      <a:srgbClr val="000000">
                        <a:alpha val="100000"/>
                      </a:srgbClr>
                    </a:solidFill>
                    <a:latin typeface="Calibri"/>
                  </a:defRPr>
                </a:pPr>
                <a:endParaRPr lang="ru-RU"/>
              </a:p>
            </c:txPr>
            <c:dLblPos val="ctr"/>
            <c:showLegendKey val="0"/>
            <c:showVal val="1"/>
            <c:showCatName val="0"/>
            <c:showSerName val="0"/>
            <c:showPercent val="0"/>
            <c:showBubbleSize val="0"/>
            <c:showLeaderLines val="0"/>
          </c:dLbls>
          <c:cat>
            <c:strLit>
              <c:ptCount val="3"/>
              <c:pt idx="0">
                <c:v>15.05.2023</c:v>
              </c:pt>
              <c:pt idx="1">
                <c:v>19.06.2023</c:v>
              </c:pt>
              <c:pt idx="2">
                <c:v>17.07.2023</c:v>
              </c:pt>
            </c:strLit>
          </c:cat>
          <c:val>
            <c:numLit>
              <c:formatCode>General</c:formatCode>
              <c:ptCount val="3"/>
              <c:pt idx="0">
                <c:v>3</c:v>
              </c:pt>
              <c:pt idx="1">
                <c:v>4</c:v>
              </c:pt>
              <c:pt idx="2">
                <c:v>2</c:v>
              </c:pt>
            </c:numLit>
          </c:val>
        </c:ser>
        <c:ser>
          <c:idx val="1"/>
          <c:order val="1"/>
          <c:tx>
            <c:v>Предоставляет информацию об отсутствии электрической энергии, длительности, возможных причинах по интересующему его адресу</c:v>
          </c:tx>
          <c:spPr>
            <a:solidFill>
              <a:srgbClr val="99CCFF">
                <a:alpha val="100000"/>
              </a:srgbClr>
            </a:solidFill>
          </c:spPr>
          <c:invertIfNegative val="0"/>
          <c:dLbls>
            <c:txPr>
              <a:bodyPr/>
              <a:lstStyle/>
              <a:p>
                <a:pPr>
                  <a:defRPr lang="en-US" sz="900" b="0" i="0" u="none" strike="noStrike">
                    <a:solidFill>
                      <a:srgbClr val="000000">
                        <a:alpha val="100000"/>
                      </a:srgbClr>
                    </a:solidFill>
                    <a:latin typeface="Calibri"/>
                  </a:defRPr>
                </a:pPr>
                <a:endParaRPr lang="ru-RU"/>
              </a:p>
            </c:txPr>
            <c:dLblPos val="ctr"/>
            <c:showLegendKey val="0"/>
            <c:showVal val="1"/>
            <c:showCatName val="0"/>
            <c:showSerName val="0"/>
            <c:showPercent val="0"/>
            <c:showBubbleSize val="0"/>
            <c:showLeaderLines val="0"/>
          </c:dLbls>
          <c:cat>
            <c:strLit>
              <c:ptCount val="3"/>
              <c:pt idx="0">
                <c:v>15.05.2023</c:v>
              </c:pt>
              <c:pt idx="1">
                <c:v>19.06.2023</c:v>
              </c:pt>
              <c:pt idx="2">
                <c:v>17.07.2023</c:v>
              </c:pt>
            </c:strLit>
          </c:cat>
          <c:val>
            <c:numLit>
              <c:formatCode>General</c:formatCode>
              <c:ptCount val="3"/>
              <c:pt idx="0">
                <c:v>2</c:v>
              </c:pt>
              <c:pt idx="1">
                <c:v>1</c:v>
              </c:pt>
              <c:pt idx="2">
                <c:v>3</c:v>
              </c:pt>
            </c:numLit>
          </c:val>
        </c:ser>
        <c:ser>
          <c:idx val="2"/>
          <c:order val="2"/>
          <c:tx>
            <c:v>Сверка диспетчером ОДС плановых, аварийных отключений электрической энергии по местонахождению потребителя</c:v>
          </c:tx>
          <c:spPr>
            <a:solidFill>
              <a:srgbClr val="669966">
                <a:alpha val="100000"/>
              </a:srgbClr>
            </a:solidFill>
          </c:spPr>
          <c:invertIfNegative val="0"/>
          <c:dLbls>
            <c:txPr>
              <a:bodyPr/>
              <a:lstStyle/>
              <a:p>
                <a:pPr>
                  <a:defRPr lang="en-US" sz="900" b="0" i="0" u="none" strike="noStrike">
                    <a:solidFill>
                      <a:srgbClr val="000000">
                        <a:alpha val="100000"/>
                      </a:srgbClr>
                    </a:solidFill>
                    <a:latin typeface="Calibri"/>
                  </a:defRPr>
                </a:pPr>
                <a:endParaRPr lang="ru-RU"/>
              </a:p>
            </c:txPr>
            <c:dLblPos val="ctr"/>
            <c:showLegendKey val="0"/>
            <c:showVal val="1"/>
            <c:showCatName val="0"/>
            <c:showSerName val="0"/>
            <c:showPercent val="0"/>
            <c:showBubbleSize val="0"/>
            <c:showLeaderLines val="0"/>
          </c:dLbls>
          <c:cat>
            <c:strLit>
              <c:ptCount val="3"/>
              <c:pt idx="0">
                <c:v>15.05.2023</c:v>
              </c:pt>
              <c:pt idx="1">
                <c:v>19.06.2023</c:v>
              </c:pt>
              <c:pt idx="2">
                <c:v>17.07.2023</c:v>
              </c:pt>
            </c:strLit>
          </c:cat>
          <c:val>
            <c:numLit>
              <c:formatCode>General</c:formatCode>
              <c:ptCount val="3"/>
              <c:pt idx="0">
                <c:v>2</c:v>
              </c:pt>
              <c:pt idx="1">
                <c:v>3</c:v>
              </c:pt>
              <c:pt idx="2">
                <c:v>1</c:v>
              </c:pt>
            </c:numLit>
          </c:val>
        </c:ser>
        <c:ser>
          <c:idx val="3"/>
          <c:order val="3"/>
          <c:tx>
            <c:v>Диспетчер ОДС фиксирует заявку об отсутствии электрической энергии у потребителя</c:v>
          </c:tx>
          <c:spPr>
            <a:solidFill>
              <a:srgbClr val="CCCC99">
                <a:alpha val="100000"/>
              </a:srgbClr>
            </a:solidFill>
          </c:spPr>
          <c:invertIfNegative val="0"/>
          <c:dLbls>
            <c:txPr>
              <a:bodyPr/>
              <a:lstStyle/>
              <a:p>
                <a:pPr>
                  <a:defRPr lang="en-US" sz="900" b="0" i="0" u="none" strike="noStrike">
                    <a:solidFill>
                      <a:srgbClr val="000000">
                        <a:alpha val="100000"/>
                      </a:srgbClr>
                    </a:solidFill>
                    <a:latin typeface="Calibri"/>
                  </a:defRPr>
                </a:pPr>
                <a:endParaRPr lang="ru-RU"/>
              </a:p>
            </c:txPr>
            <c:dLblPos val="ctr"/>
            <c:showLegendKey val="0"/>
            <c:showVal val="1"/>
            <c:showCatName val="0"/>
            <c:showSerName val="0"/>
            <c:showPercent val="0"/>
            <c:showBubbleSize val="0"/>
            <c:showLeaderLines val="0"/>
          </c:dLbls>
          <c:cat>
            <c:strLit>
              <c:ptCount val="3"/>
              <c:pt idx="0">
                <c:v>15.05.2023</c:v>
              </c:pt>
              <c:pt idx="1">
                <c:v>19.06.2023</c:v>
              </c:pt>
              <c:pt idx="2">
                <c:v>17.07.2023</c:v>
              </c:pt>
            </c:strLit>
          </c:cat>
          <c:val>
            <c:numLit>
              <c:formatCode>General</c:formatCode>
              <c:ptCount val="3"/>
              <c:pt idx="0">
                <c:v>1</c:v>
              </c:pt>
              <c:pt idx="1">
                <c:v>1</c:v>
              </c:pt>
              <c:pt idx="2">
                <c:v>1</c:v>
              </c:pt>
            </c:numLit>
          </c:val>
        </c:ser>
        <c:dLbls>
          <c:showLegendKey val="0"/>
          <c:showVal val="0"/>
          <c:showCatName val="0"/>
          <c:showSerName val="0"/>
          <c:showPercent val="0"/>
          <c:showBubbleSize val="0"/>
        </c:dLbls>
        <c:gapWidth val="150"/>
        <c:overlap val="100"/>
        <c:axId val="38786048"/>
        <c:axId val="150442496"/>
        <c:extLst/>
      </c:barChart>
      <c:lineChart>
        <c:grouping val="stacked"/>
        <c:varyColors val="0"/>
        <c:ser>
          <c:idx val="4"/>
          <c:order val="4"/>
          <c:tx>
            <c:v> </c:v>
          </c:tx>
          <c:spPr>
            <a:ln w="0">
              <a:noFill/>
            </a:ln>
          </c:spPr>
          <c:marker>
            <c:symbol val="none"/>
          </c:marker>
          <c:dLbls>
            <c:txPr>
              <a:bodyPr/>
              <a:lstStyle/>
              <a:p>
                <a:pPr>
                  <a:defRPr lang="en-US" sz="1300" b="0" i="0" u="none" strike="noStrike">
                    <a:solidFill>
                      <a:srgbClr val="000000">
                        <a:alpha val="100000"/>
                      </a:srgbClr>
                    </a:solidFill>
                    <a:latin typeface="Calibri"/>
                  </a:defRPr>
                </a:pPr>
                <a:endParaRPr lang="ru-RU"/>
              </a:p>
            </c:txPr>
            <c:dLblPos val="t"/>
            <c:showLegendKey val="0"/>
            <c:showVal val="1"/>
            <c:showCatName val="0"/>
            <c:showSerName val="0"/>
            <c:showPercent val="0"/>
            <c:showBubbleSize val="0"/>
            <c:showLeaderLines val="0"/>
          </c:dLbls>
          <c:cat>
            <c:strLit>
              <c:ptCount val="3"/>
              <c:pt idx="0">
                <c:v>15.05.2023</c:v>
              </c:pt>
              <c:pt idx="1">
                <c:v>19.06.2023</c:v>
              </c:pt>
              <c:pt idx="2">
                <c:v>17.07.2023</c:v>
              </c:pt>
            </c:strLit>
          </c:cat>
          <c:val>
            <c:numLit>
              <c:formatCode>General</c:formatCode>
              <c:ptCount val="3"/>
              <c:pt idx="0">
                <c:v>8</c:v>
              </c:pt>
              <c:pt idx="1">
                <c:v>9</c:v>
              </c:pt>
              <c:pt idx="2">
                <c:v>7</c:v>
              </c:pt>
            </c:numLit>
          </c:val>
          <c:smooth val="0"/>
        </c:ser>
        <c:dLbls>
          <c:showLegendKey val="0"/>
          <c:showVal val="0"/>
          <c:showCatName val="0"/>
          <c:showSerName val="0"/>
          <c:showPercent val="0"/>
          <c:showBubbleSize val="0"/>
        </c:dLbls>
        <c:marker val="1"/>
        <c:smooth val="0"/>
        <c:axId val="38786048"/>
        <c:axId val="150442496"/>
      </c:lineChart>
      <c:lineChart>
        <c:grouping val="stacked"/>
        <c:varyColors val="0"/>
        <c:ser>
          <c:idx val="5"/>
          <c:order val="5"/>
          <c:tx>
            <c:v>Целевой уровень</c:v>
          </c:tx>
          <c:spPr>
            <a:ln w="38100">
              <a:solidFill>
                <a:srgbClr val="800000">
                  <a:alpha val="100000"/>
                </a:srgbClr>
              </a:solidFill>
            </a:ln>
          </c:spPr>
          <c:marker>
            <c:symbol val="none"/>
          </c:marker>
          <c:dLbls>
            <c:txPr>
              <a:bodyPr/>
              <a:lstStyle/>
              <a:p>
                <a:pPr>
                  <a:defRPr lang="en-US" sz="1200" b="1" i="0" u="none" strike="noStrike">
                    <a:solidFill>
                      <a:srgbClr val="000000">
                        <a:alpha val="100000"/>
                      </a:srgbClr>
                    </a:solidFill>
                    <a:latin typeface="Calibri"/>
                  </a:defRPr>
                </a:pPr>
                <a:endParaRPr lang="ru-RU"/>
              </a:p>
            </c:txPr>
            <c:dLblPos val="t"/>
            <c:showLegendKey val="0"/>
            <c:showVal val="1"/>
            <c:showCatName val="0"/>
            <c:showSerName val="0"/>
            <c:showPercent val="0"/>
            <c:showBubbleSize val="0"/>
            <c:showLeaderLines val="0"/>
          </c:dLbls>
          <c:cat>
            <c:numLit>
              <c:formatCode>General</c:formatCode>
              <c:ptCount val="3"/>
              <c:pt idx="0">
                <c:v>0</c:v>
              </c:pt>
              <c:pt idx="1">
                <c:v>1</c:v>
              </c:pt>
              <c:pt idx="2">
                <c:v>2</c:v>
              </c:pt>
            </c:numLit>
          </c:cat>
          <c:val>
            <c:numLit>
              <c:formatCode>General</c:formatCode>
              <c:ptCount val="3"/>
              <c:pt idx="0">
                <c:v>3</c:v>
              </c:pt>
              <c:pt idx="1">
                <c:v>3</c:v>
              </c:pt>
              <c:pt idx="2">
                <c:v>3</c:v>
              </c:pt>
            </c:numLit>
          </c:val>
          <c:smooth val="0"/>
        </c:ser>
        <c:dLbls>
          <c:showLegendKey val="0"/>
          <c:showVal val="0"/>
          <c:showCatName val="0"/>
          <c:showSerName val="0"/>
          <c:showPercent val="0"/>
          <c:showBubbleSize val="0"/>
        </c:dLbls>
        <c:marker val="1"/>
        <c:smooth val="0"/>
        <c:axId val="38786048"/>
        <c:axId val="150442496"/>
      </c:lineChart>
      <c:catAx>
        <c:axId val="38786048"/>
        <c:scaling>
          <c:orientation val="minMax"/>
        </c:scaling>
        <c:delete val="0"/>
        <c:axPos val="b"/>
        <c:title>
          <c:tx>
            <c:rich>
              <a:bodyPr/>
              <a:lstStyle/>
              <a:p>
                <a:pPr>
                  <a:defRPr lang="en-US" sz="1000" b="0" i="0" u="none" strike="noStrike">
                    <a:solidFill>
                      <a:srgbClr val="000000">
                        <a:alpha val="100000"/>
                      </a:srgbClr>
                    </a:solidFill>
                    <a:latin typeface="Calibri"/>
                  </a:defRPr>
                </a:pPr>
                <a:r>
                  <a:rPr lang="en-US" dirty="0"/>
                  <a:t>Наблюдение</a:t>
                </a:r>
              </a:p>
            </c:rich>
          </c:tx>
          <c:layout/>
          <c:overlay val="0"/>
        </c:title>
        <c:majorTickMark val="none"/>
        <c:minorTickMark val="none"/>
        <c:tickLblPos val="nextTo"/>
        <c:spPr>
          <a:ln w="0">
            <a:noFill/>
          </a:ln>
        </c:spPr>
        <c:txPr>
          <a:bodyPr/>
          <a:lstStyle/>
          <a:p>
            <a:pPr>
              <a:defRPr lang="en-US"/>
            </a:pPr>
            <a:endParaRPr lang="ru-RU"/>
          </a:p>
        </c:txPr>
        <c:crossAx val="150442496"/>
        <c:crosses val="autoZero"/>
        <c:auto val="0"/>
        <c:lblAlgn val="ctr"/>
        <c:lblOffset val="100"/>
        <c:noMultiLvlLbl val="0"/>
      </c:catAx>
      <c:valAx>
        <c:axId val="150442496"/>
        <c:scaling>
          <c:orientation val="minMax"/>
        </c:scaling>
        <c:delete val="0"/>
        <c:axPos val="l"/>
        <c:majorGridlines>
          <c:spPr>
            <a:ln w="12700">
              <a:solidFill>
                <a:srgbClr val="DDDDDD">
                  <a:alpha val="100000"/>
                </a:srgbClr>
              </a:solidFill>
            </a:ln>
          </c:spPr>
        </c:majorGridlines>
        <c:title>
          <c:tx>
            <c:rich>
              <a:bodyPr/>
              <a:lstStyle/>
              <a:p>
                <a:pPr>
                  <a:defRPr lang="en-US" sz="1000" b="0" i="0" u="none" strike="noStrike">
                    <a:solidFill>
                      <a:srgbClr val="000000">
                        <a:alpha val="100000"/>
                      </a:srgbClr>
                    </a:solidFill>
                    <a:latin typeface="Calibri"/>
                  </a:defRPr>
                </a:pPr>
                <a:r>
                  <a:rPr lang="en-US" dirty="0"/>
                  <a:t>Время, мин</a:t>
                </a:r>
              </a:p>
            </c:rich>
          </c:tx>
          <c:layout/>
          <c:overlay val="0"/>
        </c:title>
        <c:numFmt formatCode="General" sourceLinked="1"/>
        <c:majorTickMark val="none"/>
        <c:minorTickMark val="none"/>
        <c:tickLblPos val="nextTo"/>
        <c:spPr>
          <a:ln w="0">
            <a:noFill/>
          </a:ln>
        </c:spPr>
        <c:txPr>
          <a:bodyPr/>
          <a:lstStyle/>
          <a:p>
            <a:pPr>
              <a:defRPr lang="en-US"/>
            </a:pPr>
            <a:endParaRPr lang="ru-RU"/>
          </a:p>
        </c:txPr>
        <c:crossAx val="38786048"/>
        <c:crosses val="autoZero"/>
        <c:crossBetween val="between"/>
      </c:valAx>
    </c:plotArea>
    <c:legend>
      <c:legendPos val="r"/>
      <c:layout/>
      <c:overlay val="0"/>
      <c:spPr>
        <a:noFill/>
        <a:ln w="12700" cap="flat" cmpd="sng" algn="ctr">
          <a:solidFill>
            <a:srgbClr val="000000">
              <a:alpha val="100000"/>
            </a:srgbClr>
          </a:solidFill>
          <a:prstDash val="solid"/>
          <a:round/>
          <a:headEnd type="none" w="med" len="med"/>
          <a:tailEnd type="none" w="med" len="med"/>
        </a:ln>
      </c:spPr>
      <c:txPr>
        <a:bodyPr/>
        <a:lstStyle/>
        <a:p>
          <a:pPr marL="0" marR="0" lvl="0" indent="0" algn="l" fontAlgn="base">
            <a:defRPr lang="en-US" sz="1000" b="0" i="0" u="none" strike="noStrike">
              <a:solidFill>
                <a:srgbClr val="000000">
                  <a:alpha val="100000"/>
                </a:srgbClr>
              </a:solidFill>
              <a:latin typeface="Calibri"/>
            </a:defRPr>
          </a:pPr>
          <a:endParaRPr lang="ru-RU"/>
        </a:p>
      </c:txPr>
    </c:legend>
    <c:plotVisOnly val="1"/>
    <c:dispBlanksAs val="zero"/>
    <c:showDLblsOverMax val="0"/>
  </c:chart>
  <c:spPr>
    <a:noFill/>
    <a:ln w="12700" cap="flat" cmpd="sng" algn="ctr">
      <a:solidFill>
        <a:srgbClr val="000000">
          <a:alpha val="100000"/>
        </a:srgbClr>
      </a:solidFill>
      <a:prstDash val="solid"/>
      <a:round/>
      <a:headEnd type="none" w="med" len="med"/>
      <a:tailEnd type="none" w="med" len="med"/>
    </a:ln>
  </c:sp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l" fontAlgn="base">
              <a:defRPr lang="en-US"/>
            </a:pPr>
            <a:r>
              <a:rPr lang="en-US" sz="1800" b="0" i="0" u="none" strike="noStrike" dirty="0">
                <a:solidFill>
                  <a:srgbClr val="000000">
                    <a:alpha val="100000"/>
                  </a:srgbClr>
                </a:solidFill>
                <a:latin typeface="Calibri"/>
              </a:rPr>
              <a:t> </a:t>
            </a:r>
            <a:endParaRPr lang="en-US" dirty="0"/>
          </a:p>
        </c:rich>
      </c:tx>
      <c:layout>
        <c:manualLayout>
          <c:xMode val="edge"/>
          <c:yMode val="edge"/>
          <c:x val="1.0000000000000005E-2"/>
          <c:y val="1.0000000000000005E-2"/>
        </c:manualLayout>
      </c:layout>
      <c:overlay val="0"/>
    </c:title>
    <c:autoTitleDeleted val="0"/>
    <c:plotArea>
      <c:layout/>
      <c:barChart>
        <c:barDir val="col"/>
        <c:grouping val="stacked"/>
        <c:varyColors val="0"/>
        <c:ser>
          <c:idx val="0"/>
          <c:order val="0"/>
          <c:tx>
            <c:v>Обращение потребителя по телефону на общий номер МУП "Электросервис". </c:v>
          </c:tx>
          <c:spPr>
            <a:solidFill>
              <a:srgbClr val="FF9966">
                <a:alpha val="100000"/>
              </a:srgbClr>
            </a:solidFill>
          </c:spPr>
          <c:invertIfNegative val="0"/>
          <c:dLbls>
            <c:txPr>
              <a:bodyPr/>
              <a:lstStyle/>
              <a:p>
                <a:pPr>
                  <a:defRPr lang="en-US" sz="900" b="0" i="0" u="none" strike="noStrike">
                    <a:solidFill>
                      <a:srgbClr val="000000">
                        <a:alpha val="100000"/>
                      </a:srgbClr>
                    </a:solidFill>
                    <a:latin typeface="Calibri"/>
                  </a:defRPr>
                </a:pPr>
                <a:endParaRPr lang="ru-RU"/>
              </a:p>
            </c:txPr>
            <c:dLblPos val="ctr"/>
            <c:showLegendKey val="0"/>
            <c:showVal val="1"/>
            <c:showCatName val="0"/>
            <c:showSerName val="0"/>
            <c:showPercent val="0"/>
            <c:showBubbleSize val="0"/>
            <c:showLeaderLines val="0"/>
          </c:dLbls>
          <c:cat>
            <c:strLit>
              <c:ptCount val="3"/>
              <c:pt idx="0">
                <c:v>30.08.2023</c:v>
              </c:pt>
              <c:pt idx="1">
                <c:v>31.08.2023</c:v>
              </c:pt>
              <c:pt idx="2">
                <c:v>01.09.2023</c:v>
              </c:pt>
            </c:strLit>
          </c:cat>
          <c:val>
            <c:numLit>
              <c:formatCode>General</c:formatCode>
              <c:ptCount val="3"/>
              <c:pt idx="0">
                <c:v>1</c:v>
              </c:pt>
              <c:pt idx="1">
                <c:v>1</c:v>
              </c:pt>
              <c:pt idx="2">
                <c:v>1</c:v>
              </c:pt>
            </c:numLit>
          </c:val>
        </c:ser>
        <c:ser>
          <c:idx val="1"/>
          <c:order val="1"/>
          <c:tx>
            <c:v>Прослушивает ответ голосовой почты (автоответчика) автоматизированной телефонной станции об имеющихся отключениях электрической энергии. </c:v>
          </c:tx>
          <c:spPr>
            <a:solidFill>
              <a:srgbClr val="99CCFF">
                <a:alpha val="100000"/>
              </a:srgbClr>
            </a:solidFill>
          </c:spPr>
          <c:invertIfNegative val="0"/>
          <c:dLbls>
            <c:txPr>
              <a:bodyPr/>
              <a:lstStyle/>
              <a:p>
                <a:pPr>
                  <a:defRPr lang="en-US" sz="900" b="0" i="0" u="none" strike="noStrike">
                    <a:solidFill>
                      <a:srgbClr val="000000">
                        <a:alpha val="100000"/>
                      </a:srgbClr>
                    </a:solidFill>
                    <a:latin typeface="Calibri"/>
                  </a:defRPr>
                </a:pPr>
                <a:endParaRPr lang="ru-RU"/>
              </a:p>
            </c:txPr>
            <c:dLblPos val="ctr"/>
            <c:showLegendKey val="0"/>
            <c:showVal val="1"/>
            <c:showCatName val="0"/>
            <c:showSerName val="0"/>
            <c:showPercent val="0"/>
            <c:showBubbleSize val="0"/>
            <c:showLeaderLines val="0"/>
          </c:dLbls>
          <c:cat>
            <c:strLit>
              <c:ptCount val="3"/>
              <c:pt idx="0">
                <c:v>30.08.2023</c:v>
              </c:pt>
              <c:pt idx="1">
                <c:v>31.08.2023</c:v>
              </c:pt>
              <c:pt idx="2">
                <c:v>01.09.2023</c:v>
              </c:pt>
            </c:strLit>
          </c:cat>
          <c:val>
            <c:numLit>
              <c:formatCode>General</c:formatCode>
              <c:ptCount val="3"/>
              <c:pt idx="0">
                <c:v>1</c:v>
              </c:pt>
              <c:pt idx="1">
                <c:v>1</c:v>
              </c:pt>
              <c:pt idx="2">
                <c:v>1</c:v>
              </c:pt>
            </c:numLit>
          </c:val>
        </c:ser>
        <c:ser>
          <c:idx val="2"/>
          <c:order val="2"/>
          <c:tx>
            <c:v>Ежедневно записывает информацию на голосовую почту (автоответчик) автоматизированной телефонной станции об имеющихся плановых, аварийных отключениях электрической энергии с указанием адресов отключаемых потребителей.</c:v>
          </c:tx>
          <c:spPr>
            <a:solidFill>
              <a:srgbClr val="669966">
                <a:alpha val="100000"/>
              </a:srgbClr>
            </a:solidFill>
          </c:spPr>
          <c:invertIfNegative val="0"/>
          <c:dLbls>
            <c:txPr>
              <a:bodyPr/>
              <a:lstStyle/>
              <a:p>
                <a:pPr>
                  <a:defRPr lang="en-US" sz="900" b="0" i="0" u="none" strike="noStrike">
                    <a:solidFill>
                      <a:srgbClr val="000000">
                        <a:alpha val="100000"/>
                      </a:srgbClr>
                    </a:solidFill>
                    <a:latin typeface="Calibri"/>
                  </a:defRPr>
                </a:pPr>
                <a:endParaRPr lang="ru-RU"/>
              </a:p>
            </c:txPr>
            <c:dLblPos val="ctr"/>
            <c:showLegendKey val="0"/>
            <c:showVal val="1"/>
            <c:showCatName val="0"/>
            <c:showSerName val="0"/>
            <c:showPercent val="0"/>
            <c:showBubbleSize val="0"/>
            <c:showLeaderLines val="0"/>
          </c:dLbls>
          <c:cat>
            <c:strLit>
              <c:ptCount val="3"/>
              <c:pt idx="0">
                <c:v>30.08.2023</c:v>
              </c:pt>
              <c:pt idx="1">
                <c:v>31.08.2023</c:v>
              </c:pt>
              <c:pt idx="2">
                <c:v>01.09.2023</c:v>
              </c:pt>
            </c:strLit>
          </c:cat>
          <c:val>
            <c:numLit>
              <c:formatCode>General</c:formatCode>
              <c:ptCount val="3"/>
              <c:pt idx="0">
                <c:v>1</c:v>
              </c:pt>
              <c:pt idx="1">
                <c:v>1</c:v>
              </c:pt>
              <c:pt idx="2">
                <c:v>1</c:v>
              </c:pt>
            </c:numLit>
          </c:val>
        </c:ser>
        <c:dLbls>
          <c:showLegendKey val="0"/>
          <c:showVal val="0"/>
          <c:showCatName val="0"/>
          <c:showSerName val="0"/>
          <c:showPercent val="0"/>
          <c:showBubbleSize val="0"/>
        </c:dLbls>
        <c:gapWidth val="150"/>
        <c:overlap val="100"/>
        <c:axId val="136044544"/>
        <c:axId val="136609792"/>
        <c:extLst/>
      </c:barChart>
      <c:lineChart>
        <c:grouping val="stacked"/>
        <c:varyColors val="0"/>
        <c:ser>
          <c:idx val="3"/>
          <c:order val="3"/>
          <c:tx>
            <c:v> </c:v>
          </c:tx>
          <c:spPr>
            <a:ln w="0">
              <a:noFill/>
            </a:ln>
          </c:spPr>
          <c:marker>
            <c:symbol val="none"/>
          </c:marker>
          <c:dLbls>
            <c:txPr>
              <a:bodyPr/>
              <a:lstStyle/>
              <a:p>
                <a:pPr>
                  <a:defRPr lang="en-US" sz="1300" b="0" i="0" u="none" strike="noStrike">
                    <a:solidFill>
                      <a:srgbClr val="000000">
                        <a:alpha val="100000"/>
                      </a:srgbClr>
                    </a:solidFill>
                    <a:latin typeface="Calibri"/>
                  </a:defRPr>
                </a:pPr>
                <a:endParaRPr lang="ru-RU"/>
              </a:p>
            </c:txPr>
            <c:dLblPos val="t"/>
            <c:showLegendKey val="0"/>
            <c:showVal val="1"/>
            <c:showCatName val="0"/>
            <c:showSerName val="0"/>
            <c:showPercent val="0"/>
            <c:showBubbleSize val="0"/>
            <c:showLeaderLines val="0"/>
          </c:dLbls>
          <c:cat>
            <c:strLit>
              <c:ptCount val="3"/>
              <c:pt idx="0">
                <c:v>30.08.2023</c:v>
              </c:pt>
              <c:pt idx="1">
                <c:v>31.08.2023</c:v>
              </c:pt>
              <c:pt idx="2">
                <c:v>01.09.2023</c:v>
              </c:pt>
            </c:strLit>
          </c:cat>
          <c:val>
            <c:numLit>
              <c:formatCode>General</c:formatCode>
              <c:ptCount val="3"/>
              <c:pt idx="0">
                <c:v>3</c:v>
              </c:pt>
              <c:pt idx="1">
                <c:v>3</c:v>
              </c:pt>
              <c:pt idx="2">
                <c:v>3</c:v>
              </c:pt>
            </c:numLit>
          </c:val>
          <c:smooth val="0"/>
        </c:ser>
        <c:dLbls>
          <c:showLegendKey val="0"/>
          <c:showVal val="0"/>
          <c:showCatName val="0"/>
          <c:showSerName val="0"/>
          <c:showPercent val="0"/>
          <c:showBubbleSize val="0"/>
        </c:dLbls>
        <c:marker val="1"/>
        <c:smooth val="0"/>
        <c:axId val="136044544"/>
        <c:axId val="136609792"/>
      </c:lineChart>
      <c:lineChart>
        <c:grouping val="stacked"/>
        <c:varyColors val="0"/>
        <c:ser>
          <c:idx val="4"/>
          <c:order val="4"/>
          <c:tx>
            <c:v>Целевой уровень</c:v>
          </c:tx>
          <c:spPr>
            <a:ln w="38100">
              <a:solidFill>
                <a:srgbClr val="800000">
                  <a:alpha val="100000"/>
                </a:srgbClr>
              </a:solidFill>
            </a:ln>
          </c:spPr>
          <c:marker>
            <c:symbol val="none"/>
          </c:marker>
          <c:dLbls>
            <c:txPr>
              <a:bodyPr/>
              <a:lstStyle/>
              <a:p>
                <a:pPr>
                  <a:defRPr lang="en-US" sz="1200" b="1" i="0" u="none" strike="noStrike">
                    <a:solidFill>
                      <a:srgbClr val="000000">
                        <a:alpha val="100000"/>
                      </a:srgbClr>
                    </a:solidFill>
                    <a:latin typeface="Calibri"/>
                  </a:defRPr>
                </a:pPr>
                <a:endParaRPr lang="ru-RU"/>
              </a:p>
            </c:txPr>
            <c:dLblPos val="t"/>
            <c:showLegendKey val="0"/>
            <c:showVal val="1"/>
            <c:showCatName val="0"/>
            <c:showSerName val="0"/>
            <c:showPercent val="0"/>
            <c:showBubbleSize val="0"/>
            <c:showLeaderLines val="0"/>
          </c:dLbls>
          <c:cat>
            <c:numLit>
              <c:formatCode>General</c:formatCode>
              <c:ptCount val="3"/>
              <c:pt idx="0">
                <c:v>0</c:v>
              </c:pt>
              <c:pt idx="1">
                <c:v>1</c:v>
              </c:pt>
              <c:pt idx="2">
                <c:v>2</c:v>
              </c:pt>
            </c:numLit>
          </c:cat>
          <c:val>
            <c:numLit>
              <c:formatCode>General</c:formatCode>
              <c:ptCount val="3"/>
              <c:pt idx="0">
                <c:v>3</c:v>
              </c:pt>
              <c:pt idx="1">
                <c:v>3</c:v>
              </c:pt>
              <c:pt idx="2">
                <c:v>3</c:v>
              </c:pt>
            </c:numLit>
          </c:val>
          <c:smooth val="0"/>
        </c:ser>
        <c:dLbls>
          <c:showLegendKey val="0"/>
          <c:showVal val="0"/>
          <c:showCatName val="0"/>
          <c:showSerName val="0"/>
          <c:showPercent val="0"/>
          <c:showBubbleSize val="0"/>
        </c:dLbls>
        <c:marker val="1"/>
        <c:smooth val="0"/>
        <c:axId val="136044544"/>
        <c:axId val="136609792"/>
      </c:lineChart>
      <c:catAx>
        <c:axId val="136044544"/>
        <c:scaling>
          <c:orientation val="minMax"/>
        </c:scaling>
        <c:delete val="0"/>
        <c:axPos val="b"/>
        <c:title>
          <c:tx>
            <c:rich>
              <a:bodyPr/>
              <a:lstStyle/>
              <a:p>
                <a:pPr>
                  <a:defRPr lang="en-US" sz="1000" b="0" i="0" u="none" strike="noStrike">
                    <a:solidFill>
                      <a:srgbClr val="000000">
                        <a:alpha val="100000"/>
                      </a:srgbClr>
                    </a:solidFill>
                    <a:latin typeface="Calibri"/>
                  </a:defRPr>
                </a:pPr>
                <a:r>
                  <a:rPr lang="en-US" dirty="0"/>
                  <a:t>Наблюдение</a:t>
                </a:r>
              </a:p>
            </c:rich>
          </c:tx>
          <c:layout/>
          <c:overlay val="0"/>
        </c:title>
        <c:majorTickMark val="none"/>
        <c:minorTickMark val="none"/>
        <c:tickLblPos val="nextTo"/>
        <c:spPr>
          <a:ln w="0">
            <a:noFill/>
          </a:ln>
        </c:spPr>
        <c:txPr>
          <a:bodyPr/>
          <a:lstStyle/>
          <a:p>
            <a:pPr>
              <a:defRPr lang="en-US"/>
            </a:pPr>
            <a:endParaRPr lang="ru-RU"/>
          </a:p>
        </c:txPr>
        <c:crossAx val="136609792"/>
        <c:crosses val="autoZero"/>
        <c:auto val="0"/>
        <c:lblAlgn val="ctr"/>
        <c:lblOffset val="100"/>
        <c:noMultiLvlLbl val="0"/>
      </c:catAx>
      <c:valAx>
        <c:axId val="136609792"/>
        <c:scaling>
          <c:orientation val="minMax"/>
        </c:scaling>
        <c:delete val="0"/>
        <c:axPos val="l"/>
        <c:majorGridlines>
          <c:spPr>
            <a:ln w="12700">
              <a:solidFill>
                <a:srgbClr val="DDDDDD">
                  <a:alpha val="100000"/>
                </a:srgbClr>
              </a:solidFill>
            </a:ln>
          </c:spPr>
        </c:majorGridlines>
        <c:title>
          <c:tx>
            <c:rich>
              <a:bodyPr/>
              <a:lstStyle/>
              <a:p>
                <a:pPr>
                  <a:defRPr lang="en-US" sz="1000" b="0" i="0" u="none" strike="noStrike">
                    <a:solidFill>
                      <a:srgbClr val="000000">
                        <a:alpha val="100000"/>
                      </a:srgbClr>
                    </a:solidFill>
                    <a:latin typeface="Calibri"/>
                  </a:defRPr>
                </a:pPr>
                <a:r>
                  <a:rPr lang="en-US" dirty="0"/>
                  <a:t>Время, мин</a:t>
                </a:r>
              </a:p>
            </c:rich>
          </c:tx>
          <c:layout/>
          <c:overlay val="0"/>
        </c:title>
        <c:numFmt formatCode="General" sourceLinked="1"/>
        <c:majorTickMark val="none"/>
        <c:minorTickMark val="none"/>
        <c:tickLblPos val="nextTo"/>
        <c:spPr>
          <a:ln w="0">
            <a:noFill/>
          </a:ln>
        </c:spPr>
        <c:txPr>
          <a:bodyPr/>
          <a:lstStyle/>
          <a:p>
            <a:pPr>
              <a:defRPr lang="en-US"/>
            </a:pPr>
            <a:endParaRPr lang="ru-RU"/>
          </a:p>
        </c:txPr>
        <c:crossAx val="136044544"/>
        <c:crosses val="autoZero"/>
        <c:crossBetween val="between"/>
      </c:valAx>
    </c:plotArea>
    <c:legend>
      <c:legendPos val="r"/>
      <c:layout/>
      <c:overlay val="0"/>
      <c:spPr>
        <a:noFill/>
        <a:ln w="12700" cap="flat" cmpd="sng" algn="ctr">
          <a:solidFill>
            <a:srgbClr val="000000">
              <a:alpha val="100000"/>
            </a:srgbClr>
          </a:solidFill>
          <a:prstDash val="solid"/>
          <a:round/>
          <a:headEnd type="none" w="med" len="med"/>
          <a:tailEnd type="none" w="med" len="med"/>
        </a:ln>
      </c:spPr>
      <c:txPr>
        <a:bodyPr/>
        <a:lstStyle/>
        <a:p>
          <a:pPr marL="0" marR="0" lvl="0" indent="0" algn="l" fontAlgn="base">
            <a:defRPr lang="en-US" sz="1000" b="0" i="0" u="none" strike="noStrike">
              <a:solidFill>
                <a:srgbClr val="000000">
                  <a:alpha val="100000"/>
                </a:srgbClr>
              </a:solidFill>
              <a:latin typeface="Calibri"/>
            </a:defRPr>
          </a:pPr>
          <a:endParaRPr lang="ru-RU"/>
        </a:p>
      </c:txPr>
    </c:legend>
    <c:plotVisOnly val="1"/>
    <c:dispBlanksAs val="zero"/>
    <c:showDLblsOverMax val="0"/>
  </c:chart>
  <c:spPr>
    <a:noFill/>
    <a:ln w="12700" cap="flat" cmpd="sng" algn="ctr">
      <a:solidFill>
        <a:srgbClr val="000000">
          <a:alpha val="100000"/>
        </a:srgbClr>
      </a:solidFill>
      <a:prstDash val="solid"/>
      <a:round/>
      <a:headEnd type="none" w="med" len="med"/>
      <a:tailEnd type="none" w="med" len="med"/>
    </a:ln>
  </c:spPr>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4484367"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10448925" cy="7562850"/>
          <a:chOff x="0" y="0"/>
          <a:chExt cx="10448925" cy="7562850"/>
        </a:xfrm>
      </p:grpSpPr>
      <p:sp>
        <p:nvSpPr>
          <p:cNvPr id="9" name="TextBox 4294967295"/>
          <p:cNvSpPr txBox="1"/>
          <p:nvPr/>
        </p:nvSpPr>
        <p:spPr>
          <a:xfrm>
            <a:off x="0" y="0"/>
            <a:ext cx="361950" cy="7562850"/>
          </a:xfrm>
          <a:prstGeom prst="rect">
            <a:avLst/>
          </a:prstGeom>
          <a:solidFill>
            <a:srgbClr val="CC9933">
              <a:alpha val="100000"/>
            </a:srgbClr>
          </a:solidFill>
        </p:spPr>
        <p:txBody>
          <a:bodyPr lIns="91440" tIns="45720" rIns="91440" bIns="45720" rtlCol="0">
            <a:spAutoFit/>
          </a:bodyPr>
          <a:lstStyle/>
          <a:p>
            <a:pPr marL="0" marR="0" lvl="0" indent="0" algn="l" fontAlgn="base">
              <a:lnSpc>
                <a:spcPct val="100000"/>
              </a:lnSpc>
            </a:pPr>
            <a:endParaRPr/>
          </a:p>
        </p:txBody>
      </p:sp>
      <p:pic>
        <p:nvPicPr>
          <p:cNvPr id="2" name="Рисунок 1"/>
          <p:cNvPicPr>
            <a:picLocks noChangeAspect="1"/>
          </p:cNvPicPr>
          <p:nvPr/>
        </p:nvPicPr>
        <p:blipFill>
          <a:blip r:embed="rId2"/>
          <a:stretch>
            <a:fillRect/>
          </a:stretch>
        </p:blipFill>
        <p:spPr>
          <a:xfrm>
            <a:off x="361950" y="0"/>
            <a:ext cx="2524125" cy="7562850"/>
          </a:xfrm>
          <a:prstGeom prst="rect">
            <a:avLst/>
          </a:prstGeom>
          <a:noFill/>
        </p:spPr>
      </p:pic>
      <p:pic>
        <p:nvPicPr>
          <p:cNvPr id="3" name="Рисунок 2"/>
          <p:cNvPicPr>
            <a:picLocks noChangeAspect="1"/>
          </p:cNvPicPr>
          <p:nvPr/>
        </p:nvPicPr>
        <p:blipFill>
          <a:blip r:embed="rId3" cstate="print"/>
          <a:stretch>
            <a:fillRect/>
          </a:stretch>
        </p:blipFill>
        <p:spPr>
          <a:xfrm>
            <a:off x="3238500" y="361950"/>
            <a:ext cx="2000250" cy="1400175"/>
          </a:xfrm>
          <a:prstGeom prst="rect">
            <a:avLst/>
          </a:prstGeom>
          <a:noFill/>
        </p:spPr>
      </p:pic>
      <p:sp>
        <p:nvSpPr>
          <p:cNvPr id="4" name="TextBox 3"/>
          <p:cNvSpPr txBox="1"/>
          <p:nvPr/>
        </p:nvSpPr>
        <p:spPr>
          <a:xfrm>
            <a:off x="3238500" y="2343150"/>
            <a:ext cx="7200900" cy="361950"/>
          </a:xfrm>
          <a:prstGeom prst="rect">
            <a:avLst/>
          </a:prstGeom>
          <a:noFill/>
        </p:spPr>
        <p:txBody>
          <a:bodyPr lIns="91440" tIns="45720" rIns="91440" bIns="45720" rtlCol="0" anchor="b">
            <a:spAutoFit/>
          </a:bodyPr>
          <a:lstStyle/>
          <a:p>
            <a:pPr marL="0" marR="0" lvl="0" indent="0" algn="ctr" fontAlgn="b">
              <a:lnSpc>
                <a:spcPct val="100000"/>
              </a:lnSpc>
            </a:pPr>
            <a:r>
              <a:rPr lang="ru-RU" sz="1600" u="none" spc="0">
                <a:solidFill>
                  <a:srgbClr val="777777">
                    <a:alpha val="100000"/>
                  </a:srgbClr>
                </a:solidFill>
                <a:latin typeface="Scada"/>
              </a:rPr>
              <a:t>Отчетная презентация проекта повышения эффективности</a:t>
            </a:r>
          </a:p>
        </p:txBody>
      </p:sp>
      <p:cxnSp>
        <p:nvCxnSpPr>
          <p:cNvPr id="5" name="Прямая соединительная линия 4"/>
          <p:cNvCxnSpPr/>
          <p:nvPr/>
        </p:nvCxnSpPr>
        <p:spPr>
          <a:xfrm>
            <a:off x="3238500" y="2771775"/>
            <a:ext cx="7200900" cy="0"/>
          </a:xfrm>
          <a:prstGeom prst="line">
            <a:avLst/>
          </a:prstGeom>
          <a:ln w="25400" cap="flat" cmpd="sng" algn="ctr">
            <a:solidFill>
              <a:srgbClr val="336699">
                <a:alpha val="100000"/>
              </a:srgbClr>
            </a:solidFill>
            <a:prstDash val="solid"/>
            <a:round/>
            <a:headEnd type="none" w="med" len="med"/>
            <a:tailEnd type="none" w="med" len="med"/>
          </a:ln>
        </p:spPr>
      </p:cxnSp>
      <p:sp>
        <p:nvSpPr>
          <p:cNvPr id="6" name="TextBox 5"/>
          <p:cNvSpPr txBox="1"/>
          <p:nvPr/>
        </p:nvSpPr>
        <p:spPr>
          <a:xfrm>
            <a:off x="3238500" y="2876550"/>
            <a:ext cx="7200900" cy="1076325"/>
          </a:xfrm>
          <a:prstGeom prst="rect">
            <a:avLst/>
          </a:prstGeom>
          <a:noFill/>
        </p:spPr>
        <p:txBody>
          <a:bodyPr lIns="91440" tIns="45720" rIns="91440" bIns="45720" rtlCol="0" anchor="t">
            <a:normAutofit/>
          </a:bodyPr>
          <a:lstStyle/>
          <a:p>
            <a:pPr marL="0" marR="0" lvl="0" indent="0" algn="ctr" fontAlgn="t">
              <a:lnSpc>
                <a:spcPct val="100000"/>
              </a:lnSpc>
            </a:pPr>
            <a:r>
              <a:rPr lang="ru-RU" sz="1800" b="1" u="none" spc="0" dirty="0">
                <a:solidFill>
                  <a:srgbClr val="000000">
                    <a:alpha val="100000"/>
                  </a:srgbClr>
                </a:solidFill>
                <a:latin typeface="Scada"/>
              </a:rPr>
              <a:t>Оптимизация процесса информирования потребителей об отключениях в сетях МУП «</a:t>
            </a:r>
            <a:r>
              <a:rPr lang="ru-RU" sz="1800" b="1" u="none" spc="0" dirty="0" smtClean="0">
                <a:solidFill>
                  <a:srgbClr val="000000">
                    <a:alpha val="100000"/>
                  </a:srgbClr>
                </a:solidFill>
                <a:latin typeface="Scada"/>
              </a:rPr>
              <a:t>Электросервис»</a:t>
            </a:r>
            <a:endParaRPr lang="ru-RU" sz="1800" b="1" u="none" spc="0" dirty="0">
              <a:solidFill>
                <a:srgbClr val="000000">
                  <a:alpha val="100000"/>
                </a:srgbClr>
              </a:solidFill>
              <a:latin typeface="Scada"/>
            </a:endParaRPr>
          </a:p>
        </p:txBody>
      </p:sp>
      <p:sp>
        <p:nvSpPr>
          <p:cNvPr id="7" name="TextBox 6"/>
          <p:cNvSpPr txBox="1"/>
          <p:nvPr/>
        </p:nvSpPr>
        <p:spPr>
          <a:xfrm>
            <a:off x="6124575" y="4324350"/>
            <a:ext cx="4324350" cy="2695575"/>
          </a:xfrm>
          <a:prstGeom prst="rect">
            <a:avLst/>
          </a:prstGeom>
          <a:noFill/>
        </p:spPr>
        <p:txBody>
          <a:bodyPr lIns="91440" tIns="45720" rIns="91440" bIns="45720" rtlCol="0" anchor="t">
            <a:normAutofit/>
          </a:bodyPr>
          <a:lstStyle/>
          <a:p>
            <a:pPr marL="0" marR="0" lvl="0" indent="0" algn="l" fontAlgn="t">
              <a:lnSpc>
                <a:spcPct val="100000"/>
              </a:lnSpc>
            </a:pPr>
            <a:r>
              <a:rPr lang="ru-RU" sz="1200" b="1" u="none" spc="0">
                <a:solidFill>
                  <a:srgbClr val="2F658E">
                    <a:alpha val="100000"/>
                  </a:srgbClr>
                </a:solidFill>
                <a:latin typeface="Scada"/>
              </a:rPr>
              <a:t>ДОКЛАДЧИК:
</a:t>
            </a:r>
            <a:r>
              <a:rPr lang="ru-RU" sz="1600" b="1" u="none" spc="0">
                <a:solidFill>
                  <a:srgbClr val="000000">
                    <a:alpha val="100000"/>
                  </a:srgbClr>
                </a:solidFill>
                <a:latin typeface="Scada"/>
              </a:rPr>
              <a:t>Утягулова Лидия Александровна
</a:t>
            </a:r>
            <a:r>
              <a:rPr lang="ru-RU" sz="1200" u="none" spc="0">
                <a:solidFill>
                  <a:srgbClr val="000000">
                    <a:alpha val="100000"/>
                  </a:srgbClr>
                </a:solidFill>
                <a:latin typeface="Scada"/>
              </a:rPr>
              <a:t>Инженер по проектам
</a:t>
            </a:r>
            <a:r>
              <a:rPr lang="ru-RU" sz="1200" b="1" u="none" spc="0">
                <a:solidFill>
                  <a:srgbClr val="2F658E">
                    <a:alpha val="100000"/>
                  </a:srgbClr>
                </a:solidFill>
                <a:latin typeface="Scada"/>
              </a:rPr>
              <a:t>ОРГАНИЗАЦИЯ:
</a:t>
            </a:r>
            <a:r>
              <a:rPr lang="ru-RU" sz="1200" u="none" spc="0">
                <a:solidFill>
                  <a:srgbClr val="000000">
                    <a:alpha val="100000"/>
                  </a:srgbClr>
                </a:solidFill>
                <a:latin typeface="Scada"/>
              </a:rPr>
              <a:t>МУП "Электросервис"</a:t>
            </a:r>
          </a:p>
        </p:txBody>
      </p:sp>
      <p:sp>
        <p:nvSpPr>
          <p:cNvPr id="8" name="TextBox 7"/>
          <p:cNvSpPr txBox="1"/>
          <p:nvPr/>
        </p:nvSpPr>
        <p:spPr>
          <a:xfrm>
            <a:off x="3238500" y="7019925"/>
            <a:ext cx="7200900" cy="361950"/>
          </a:xfrm>
          <a:prstGeom prst="rect">
            <a:avLst/>
          </a:prstGeom>
          <a:noFill/>
        </p:spPr>
        <p:txBody>
          <a:bodyPr lIns="91440" tIns="45720" rIns="91440" bIns="45720" rtlCol="0" anchor="b">
            <a:noAutofit/>
          </a:bodyPr>
          <a:lstStyle/>
          <a:p>
            <a:pPr marL="0" marR="0" lvl="0" indent="0" algn="ctr" fontAlgn="b">
              <a:lnSpc>
                <a:spcPct val="100000"/>
              </a:lnSpc>
            </a:pPr>
            <a:r>
              <a:rPr lang="ru-RU" sz="1200" u="none" spc="0">
                <a:solidFill>
                  <a:srgbClr val="555555">
                    <a:alpha val="100000"/>
                  </a:srgbClr>
                </a:solidFill>
                <a:latin typeface="Scada"/>
              </a:rPr>
              <a:t>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7200900"/>
          <a:chOff x="361950" y="180975"/>
          <a:chExt cx="10439400" cy="7200900"/>
        </a:xfrm>
      </p:grpSpPr>
      <p:pic>
        <p:nvPicPr>
          <p:cNvPr id="7"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РЕЗУЛЬТАТЫ ПРОЕКТА</a:t>
            </a:r>
          </a:p>
        </p:txBody>
      </p:sp>
      <p:graphicFrame>
        <p:nvGraphicFramePr>
          <p:cNvPr id="5" name="Таблица 4"/>
          <p:cNvGraphicFramePr>
            <a:graphicFrameLocks noGrp="1"/>
          </p:cNvGraphicFramePr>
          <p:nvPr/>
        </p:nvGraphicFramePr>
        <p:xfrm>
          <a:off x="361950" y="1438275"/>
          <a:ext cx="9705975" cy="777240"/>
        </p:xfrm>
        <a:graphic>
          <a:graphicData uri="http://schemas.openxmlformats.org/drawingml/2006/table">
            <a:tbl>
              <a:tblPr firstRow="1" bandRow="1"/>
              <a:tblGrid>
                <a:gridCol w="361950"/>
                <a:gridCol w="3238500"/>
                <a:gridCol w="1076325"/>
                <a:gridCol w="1076325"/>
                <a:gridCol w="1076325"/>
                <a:gridCol w="2876550"/>
              </a:tblGrid>
              <a:tr h="0">
                <a:tc>
                  <a:txBody>
                    <a:bodyPr/>
                    <a:lstStyle/>
                    <a:p>
                      <a:pPr marL="38100" marR="38100" lvl="0" indent="0" algn="l" fontAlgn="t">
                        <a:lnSpc>
                          <a:spcPct val="100000"/>
                        </a:lnSpc>
                      </a:pPr>
                      <a:r>
                        <a:rPr lang="ru-RU" sz="900" b="1" u="none" spc="0" dirty="0" err="1">
                          <a:solidFill>
                            <a:srgbClr val="000000">
                              <a:alpha val="100000"/>
                            </a:srgbClr>
                          </a:solidFill>
                          <a:latin typeface="Scada"/>
                        </a:rPr>
                        <a:t>пп</a:t>
                      </a:r>
                      <a:endParaRPr lang="ru-RU" sz="900" b="1"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900" b="1" u="none" spc="0">
                          <a:solidFill>
                            <a:srgbClr val="000000">
                              <a:alpha val="100000"/>
                            </a:srgbClr>
                          </a:solidFill>
                          <a:latin typeface="Scada"/>
                        </a:rPr>
                        <a:t>Показатель</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900" b="1" u="none" spc="0">
                          <a:solidFill>
                            <a:srgbClr val="000000">
                              <a:alpha val="100000"/>
                            </a:srgbClr>
                          </a:solidFill>
                          <a:latin typeface="Scada"/>
                        </a:rPr>
                        <a:t>База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900" b="1" u="none" spc="0">
                          <a:solidFill>
                            <a:srgbClr val="000000">
                              <a:alpha val="100000"/>
                            </a:srgbClr>
                          </a:solidFill>
                          <a:latin typeface="Scada"/>
                        </a:rPr>
                        <a:t>Цель</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900" b="1" u="none" spc="0">
                          <a:solidFill>
                            <a:srgbClr val="000000">
                              <a:alpha val="100000"/>
                            </a:srgbClr>
                          </a:solidFill>
                          <a:latin typeface="Scada"/>
                        </a:rPr>
                        <a:t>Факт</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900" b="1" u="none" spc="0">
                          <a:solidFill>
                            <a:srgbClr val="000000">
                              <a:alpha val="100000"/>
                            </a:srgbClr>
                          </a:solidFill>
                          <a:latin typeface="Scada"/>
                        </a:rPr>
                        <a:t>Комментарий</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r>
              <a:tr h="0">
                <a:tc>
                  <a:txBody>
                    <a:bodyPr/>
                    <a:lstStyle/>
                    <a:p>
                      <a:pPr marL="38100" marR="38100" lvl="0" indent="0" algn="r" fontAlgn="t">
                        <a:lnSpc>
                          <a:spcPct val="100000"/>
                        </a:lnSpc>
                      </a:pPr>
                      <a:r>
                        <a:rPr lang="ru-RU" sz="900" u="none" spc="0">
                          <a:solidFill>
                            <a:srgbClr val="000000">
                              <a:alpha val="100000"/>
                            </a:srgbClr>
                          </a:solidFill>
                          <a:latin typeface="Scada"/>
                        </a:rPr>
                        <a:t>1</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dirty="0">
                          <a:solidFill>
                            <a:srgbClr val="000000">
                              <a:alpha val="100000"/>
                            </a:srgbClr>
                          </a:solidFill>
                          <a:latin typeface="Scada"/>
                        </a:rPr>
                        <a:t>Время протекания процесса на 1 </a:t>
                      </a:r>
                      <a:r>
                        <a:rPr lang="ru-RU" sz="900" u="none" spc="0" dirty="0" smtClean="0">
                          <a:solidFill>
                            <a:srgbClr val="000000">
                              <a:alpha val="100000"/>
                            </a:srgbClr>
                          </a:solidFill>
                          <a:latin typeface="Scada"/>
                        </a:rPr>
                        <a:t>обращение, мин.</a:t>
                      </a:r>
                      <a:endParaRPr lang="ru-RU" sz="9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8</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a:lstStyle/>
                    <a:p>
                      <a:pPr marL="38100" marR="38100" lvl="0" indent="0" algn="r" fontAlgn="t">
                        <a:lnSpc>
                          <a:spcPct val="100000"/>
                        </a:lnSpc>
                      </a:pPr>
                      <a:r>
                        <a:rPr lang="ru-RU" sz="900" u="none" spc="0">
                          <a:solidFill>
                            <a:srgbClr val="000000">
                              <a:alpha val="100000"/>
                            </a:srgbClr>
                          </a:solidFill>
                          <a:latin typeface="Scada"/>
                        </a:rPr>
                        <a:t>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Среднее количество поступающих запросов в ОДС об отключениях электрической энергии, в месяц</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40</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10</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10</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sp>
        <p:nvSpPr>
          <p:cNvPr id="6" name="TextBox 5"/>
          <p:cNvSpPr txBox="1"/>
          <p:nvPr/>
        </p:nvSpPr>
        <p:spPr>
          <a:xfrm>
            <a:off x="723900" y="4324350"/>
            <a:ext cx="9001125" cy="2876550"/>
          </a:xfrm>
          <a:prstGeom prst="rect">
            <a:avLst/>
          </a:prstGeom>
          <a:noFill/>
        </p:spPr>
        <p:txBody>
          <a:bodyPr lIns="91440" tIns="45720" rIns="91440" bIns="45720" rtlCol="0" anchor="t">
            <a:normAutofit/>
          </a:bodyPr>
          <a:lstStyle/>
          <a:p>
            <a:pPr marL="0" marR="0" lvl="0" indent="0" algn="l" fontAlgn="t">
              <a:lnSpc>
                <a:spcPct val="100000"/>
              </a:lnSpc>
            </a:pPr>
            <a:r>
              <a:rPr lang="ru-RU" sz="1200" b="1" u="none" spc="0">
                <a:solidFill>
                  <a:srgbClr val="2F658E">
                    <a:alpha val="100000"/>
                  </a:srgbClr>
                </a:solidFill>
                <a:latin typeface="Scada"/>
              </a:rPr>
              <a:t>Решение: 
</a:t>
            </a:r>
            <a:r>
              <a:rPr lang="ru-RU" sz="1200" u="none" spc="0">
                <a:solidFill>
                  <a:srgbClr val="000000">
                    <a:alpha val="100000"/>
                  </a:srgbClr>
                </a:solidFill>
                <a:latin typeface="Scada"/>
              </a:rPr>
              <a:t>Закрыть проект
</a:t>
            </a:r>
            <a:r>
              <a:rPr lang="ru-RU" sz="1200" b="1" u="none" spc="0">
                <a:solidFill>
                  <a:srgbClr val="2F658E">
                    <a:alpha val="100000"/>
                  </a:srgbClr>
                </a:solidFill>
                <a:latin typeface="Scada"/>
              </a:rPr>
              <a:t>Комментарии к решению: 
</a:t>
            </a:r>
            <a:r>
              <a:rPr lang="ru-RU" sz="1200" u="none" spc="0">
                <a:solidFill>
                  <a:srgbClr val="000000">
                    <a:alpha val="100000"/>
                  </a:srgbClr>
                </a:solidFill>
                <a:latin typeface="Scada"/>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3600450"/>
          <a:chOff x="361950" y="180975"/>
          <a:chExt cx="10439400" cy="3600450"/>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ПРИЛОЖЕНИЯ</a:t>
            </a:r>
          </a:p>
        </p:txBody>
      </p:sp>
      <p:sp>
        <p:nvSpPr>
          <p:cNvPr id="5" name="TextBox 4"/>
          <p:cNvSpPr txBox="1"/>
          <p:nvPr/>
        </p:nvSpPr>
        <p:spPr>
          <a:xfrm>
            <a:off x="361950" y="3238500"/>
            <a:ext cx="10077450" cy="361950"/>
          </a:xfrm>
          <a:prstGeom prst="rect">
            <a:avLst/>
          </a:prstGeom>
          <a:noFill/>
        </p:spPr>
        <p:txBody>
          <a:bodyPr lIns="91440" tIns="45720" rIns="91440" bIns="45720" rtlCol="0" anchor="b">
            <a:spAutoFit/>
          </a:bodyPr>
          <a:lstStyle/>
          <a:p>
            <a:pPr marL="0" marR="0" lvl="0" indent="0" algn="ctr" fontAlgn="b">
              <a:lnSpc>
                <a:spcPct val="100000"/>
              </a:lnSpc>
            </a:pPr>
            <a:r>
              <a:rPr lang="ru-RU" sz="4000" u="none" spc="0">
                <a:solidFill>
                  <a:srgbClr val="777777">
                    <a:alpha val="100000"/>
                  </a:srgbClr>
                </a:solidFill>
                <a:latin typeface="Scada"/>
              </a:rPr>
              <a:t>ПРИЛОЖЕНИЯ</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4572000"/>
          <a:chOff x="361950" y="180975"/>
          <a:chExt cx="10439400" cy="4572000"/>
        </a:xfrm>
      </p:grpSpPr>
      <p:pic>
        <p:nvPicPr>
          <p:cNvPr id="1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ПРИЛОЖЕНИЯ - КОМАНДА ПРОЕКТА</a:t>
            </a:r>
          </a:p>
        </p:txBody>
      </p:sp>
      <p:sp>
        <p:nvSpPr>
          <p:cNvPr id="5" name="TextBox 4"/>
          <p:cNvSpPr txBox="1"/>
          <p:nvPr/>
        </p:nvSpPr>
        <p:spPr>
          <a:xfrm>
            <a:off x="361950" y="1076325"/>
            <a:ext cx="4324350" cy="361950"/>
          </a:xfrm>
          <a:prstGeom prst="rect">
            <a:avLst/>
          </a:prstGeom>
          <a:noFill/>
        </p:spPr>
        <p:txBody>
          <a:bodyPr lIns="91440" tIns="45720" rIns="91440" bIns="45720" rtlCol="0" anchor="b">
            <a:spAutoFit/>
          </a:bodyPr>
          <a:lstStyle/>
          <a:p>
            <a:pPr marL="0" marR="0" lvl="0" indent="0" algn="l" fontAlgn="b">
              <a:lnSpc>
                <a:spcPct val="100000"/>
              </a:lnSpc>
            </a:pPr>
            <a:r>
              <a:rPr lang="ru-RU" sz="1200" u="none" spc="0">
                <a:solidFill>
                  <a:srgbClr val="777777">
                    <a:alpha val="100000"/>
                  </a:srgbClr>
                </a:solidFill>
                <a:latin typeface="Scada"/>
              </a:rPr>
              <a:t>ВЛАДЕЛЕЦ ПРОЦЕССА</a:t>
            </a:r>
          </a:p>
        </p:txBody>
      </p:sp>
      <p:cxnSp>
        <p:nvCxnSpPr>
          <p:cNvPr id="6" name="Прямая соединительная линия 5"/>
          <p:cNvCxnSpPr/>
          <p:nvPr/>
        </p:nvCxnSpPr>
        <p:spPr>
          <a:xfrm>
            <a:off x="361950" y="1514475"/>
            <a:ext cx="4314825" cy="0"/>
          </a:xfrm>
          <a:prstGeom prst="line">
            <a:avLst/>
          </a:prstGeom>
          <a:ln w="25400" cap="flat" cmpd="sng" algn="ctr">
            <a:solidFill>
              <a:srgbClr val="336699">
                <a:alpha val="100000"/>
              </a:srgbClr>
            </a:solidFill>
            <a:prstDash val="solid"/>
            <a:round/>
            <a:headEnd type="none" w="med" len="med"/>
            <a:tailEnd type="none" w="med" len="med"/>
          </a:ln>
        </p:spPr>
      </p:cxnSp>
      <p:sp>
        <p:nvSpPr>
          <p:cNvPr id="7" name="TextBox 6"/>
          <p:cNvSpPr txBox="1"/>
          <p:nvPr/>
        </p:nvSpPr>
        <p:spPr>
          <a:xfrm>
            <a:off x="361950" y="1619250"/>
            <a:ext cx="4324350" cy="971550"/>
          </a:xfrm>
          <a:prstGeom prst="rect">
            <a:avLst/>
          </a:prstGeom>
          <a:noFill/>
        </p:spPr>
        <p:txBody>
          <a:bodyPr lIns="91440" tIns="45720" rIns="91440" bIns="45720" rtlCol="0" anchor="t">
            <a:normAutofit/>
          </a:bodyPr>
          <a:lstStyle/>
          <a:p>
            <a:pPr marL="0" marR="0" lvl="0" indent="0" algn="l" fontAlgn="t">
              <a:lnSpc>
                <a:spcPct val="100000"/>
              </a:lnSpc>
            </a:pPr>
            <a:r>
              <a:rPr lang="ru-RU" sz="1200" b="1" u="none" spc="0">
                <a:solidFill>
                  <a:srgbClr val="2F658E">
                    <a:alpha val="100000"/>
                  </a:srgbClr>
                </a:solidFill>
                <a:latin typeface="Scada"/>
              </a:rPr>
              <a:t>Побачаев Геннадий Геннадьевич
</a:t>
            </a:r>
            <a:r>
              <a:rPr lang="ru-RU" sz="1200" u="none" spc="0">
                <a:solidFill>
                  <a:srgbClr val="000000">
                    <a:alpha val="100000"/>
                  </a:srgbClr>
                </a:solidFill>
                <a:latin typeface="Scada"/>
              </a:rPr>
              <a:t>Главный инженер МУП "Электросервис"</a:t>
            </a:r>
          </a:p>
        </p:txBody>
      </p:sp>
      <p:sp>
        <p:nvSpPr>
          <p:cNvPr id="8" name="TextBox 7"/>
          <p:cNvSpPr txBox="1"/>
          <p:nvPr/>
        </p:nvSpPr>
        <p:spPr>
          <a:xfrm>
            <a:off x="5038725" y="1076325"/>
            <a:ext cx="4324350" cy="361950"/>
          </a:xfrm>
          <a:prstGeom prst="rect">
            <a:avLst/>
          </a:prstGeom>
          <a:noFill/>
        </p:spPr>
        <p:txBody>
          <a:bodyPr lIns="91440" tIns="45720" rIns="91440" bIns="45720" rtlCol="0" anchor="b">
            <a:spAutoFit/>
          </a:bodyPr>
          <a:lstStyle/>
          <a:p>
            <a:pPr marL="0" marR="0" lvl="0" indent="0" algn="l" fontAlgn="b">
              <a:lnSpc>
                <a:spcPct val="100000"/>
              </a:lnSpc>
            </a:pPr>
            <a:r>
              <a:rPr lang="ru-RU" sz="1200" u="none" spc="0">
                <a:solidFill>
                  <a:srgbClr val="777777">
                    <a:alpha val="100000"/>
                  </a:srgbClr>
                </a:solidFill>
                <a:latin typeface="Scada"/>
              </a:rPr>
              <a:t>РУКОВОДИТЕЛЬ ПРОЕКТА</a:t>
            </a:r>
          </a:p>
        </p:txBody>
      </p:sp>
      <p:cxnSp>
        <p:nvCxnSpPr>
          <p:cNvPr id="9" name="Прямая соединительная линия 8"/>
          <p:cNvCxnSpPr/>
          <p:nvPr/>
        </p:nvCxnSpPr>
        <p:spPr>
          <a:xfrm>
            <a:off x="5038725" y="1514475"/>
            <a:ext cx="4324350" cy="0"/>
          </a:xfrm>
          <a:prstGeom prst="line">
            <a:avLst/>
          </a:prstGeom>
          <a:ln w="25400" cap="flat" cmpd="sng" algn="ctr">
            <a:solidFill>
              <a:srgbClr val="336699">
                <a:alpha val="100000"/>
              </a:srgbClr>
            </a:solidFill>
            <a:prstDash val="solid"/>
            <a:round/>
            <a:headEnd type="none" w="med" len="med"/>
            <a:tailEnd type="none" w="med" len="med"/>
          </a:ln>
        </p:spPr>
      </p:cxnSp>
      <p:sp>
        <p:nvSpPr>
          <p:cNvPr id="10" name="TextBox 9"/>
          <p:cNvSpPr txBox="1"/>
          <p:nvPr/>
        </p:nvSpPr>
        <p:spPr>
          <a:xfrm>
            <a:off x="5038725" y="1619250"/>
            <a:ext cx="4324350" cy="971550"/>
          </a:xfrm>
          <a:prstGeom prst="rect">
            <a:avLst/>
          </a:prstGeom>
          <a:noFill/>
        </p:spPr>
        <p:txBody>
          <a:bodyPr lIns="91440" tIns="45720" rIns="91440" bIns="45720" rtlCol="0" anchor="t">
            <a:normAutofit/>
          </a:bodyPr>
          <a:lstStyle/>
          <a:p>
            <a:pPr marL="0" marR="0" lvl="0" indent="0" algn="l" fontAlgn="t">
              <a:lnSpc>
                <a:spcPct val="100000"/>
              </a:lnSpc>
            </a:pPr>
            <a:r>
              <a:rPr lang="ru-RU" sz="1200" b="1" u="none" spc="0">
                <a:solidFill>
                  <a:srgbClr val="2F658E">
                    <a:alpha val="100000"/>
                  </a:srgbClr>
                </a:solidFill>
                <a:latin typeface="Scada"/>
              </a:rPr>
              <a:t>Утягулова Лидия Александровна
</a:t>
            </a:r>
            <a:r>
              <a:rPr lang="ru-RU" sz="1200" u="none" spc="0">
                <a:solidFill>
                  <a:srgbClr val="000000">
                    <a:alpha val="100000"/>
                  </a:srgbClr>
                </a:solidFill>
                <a:latin typeface="Scada"/>
              </a:rPr>
              <a:t>Инженер по проектам МУП "Электросервис"</a:t>
            </a:r>
          </a:p>
        </p:txBody>
      </p:sp>
      <p:sp>
        <p:nvSpPr>
          <p:cNvPr id="11" name="TextBox 10"/>
          <p:cNvSpPr txBox="1"/>
          <p:nvPr/>
        </p:nvSpPr>
        <p:spPr>
          <a:xfrm>
            <a:off x="361950" y="2876550"/>
            <a:ext cx="10077450" cy="361950"/>
          </a:xfrm>
          <a:prstGeom prst="rect">
            <a:avLst/>
          </a:prstGeom>
          <a:noFill/>
        </p:spPr>
        <p:txBody>
          <a:bodyPr lIns="91440" tIns="45720" rIns="91440" bIns="45720" rtlCol="0" anchor="b">
            <a:spAutoFit/>
          </a:bodyPr>
          <a:lstStyle/>
          <a:p>
            <a:pPr marL="0" marR="0" lvl="0" indent="0" algn="l" fontAlgn="b">
              <a:lnSpc>
                <a:spcPct val="100000"/>
              </a:lnSpc>
            </a:pPr>
            <a:r>
              <a:rPr lang="ru-RU" sz="1200" u="none" spc="0">
                <a:solidFill>
                  <a:srgbClr val="777777">
                    <a:alpha val="100000"/>
                  </a:srgbClr>
                </a:solidFill>
                <a:latin typeface="Scada"/>
              </a:rPr>
              <a:t>КОМАНДА ПРОЕКТА</a:t>
            </a:r>
          </a:p>
        </p:txBody>
      </p:sp>
      <p:cxnSp>
        <p:nvCxnSpPr>
          <p:cNvPr id="12" name="Прямая соединительная линия 11"/>
          <p:cNvCxnSpPr/>
          <p:nvPr/>
        </p:nvCxnSpPr>
        <p:spPr>
          <a:xfrm>
            <a:off x="361950" y="3314700"/>
            <a:ext cx="10077450" cy="0"/>
          </a:xfrm>
          <a:prstGeom prst="line">
            <a:avLst/>
          </a:prstGeom>
          <a:ln w="25400" cap="flat" cmpd="sng" algn="ctr">
            <a:solidFill>
              <a:srgbClr val="336699">
                <a:alpha val="100000"/>
              </a:srgbClr>
            </a:solidFill>
            <a:prstDash val="solid"/>
            <a:round/>
            <a:headEnd type="none" w="med" len="med"/>
            <a:tailEnd type="none" w="med" len="med"/>
          </a:ln>
        </p:spPr>
      </p:cxnSp>
      <p:sp>
        <p:nvSpPr>
          <p:cNvPr id="13" name="TextBox 12"/>
          <p:cNvSpPr txBox="1"/>
          <p:nvPr/>
        </p:nvSpPr>
        <p:spPr>
          <a:xfrm>
            <a:off x="361950" y="3600450"/>
            <a:ext cx="2162175" cy="971550"/>
          </a:xfrm>
          <a:prstGeom prst="rect">
            <a:avLst/>
          </a:prstGeom>
          <a:noFill/>
        </p:spPr>
        <p:txBody>
          <a:bodyPr lIns="91440" tIns="45720" rIns="91440" bIns="45720" rtlCol="0" anchor="t">
            <a:normAutofit/>
          </a:bodyPr>
          <a:lstStyle/>
          <a:p>
            <a:pPr marL="0" marR="0" lvl="0" indent="0" algn="l" fontAlgn="t">
              <a:lnSpc>
                <a:spcPct val="100000"/>
              </a:lnSpc>
            </a:pPr>
            <a:r>
              <a:rPr lang="ru-RU" sz="1100" b="1" u="none" spc="0">
                <a:solidFill>
                  <a:srgbClr val="2F658E">
                    <a:alpha val="100000"/>
                  </a:srgbClr>
                </a:solidFill>
                <a:latin typeface="Scada"/>
              </a:rPr>
              <a:t>Мусихин Александр Витальевич
</a:t>
            </a:r>
            <a:r>
              <a:rPr lang="ru-RU" sz="1100" u="none" spc="0">
                <a:solidFill>
                  <a:srgbClr val="000000">
                    <a:alpha val="100000"/>
                  </a:srgbClr>
                </a:solidFill>
                <a:latin typeface="Scada"/>
              </a:rPr>
              <a:t>Ведущий инженер АСУ МУП "Электросервис"</a:t>
            </a:r>
          </a:p>
        </p:txBody>
      </p:sp>
      <p:sp>
        <p:nvSpPr>
          <p:cNvPr id="14" name="TextBox 13"/>
          <p:cNvSpPr txBox="1"/>
          <p:nvPr/>
        </p:nvSpPr>
        <p:spPr>
          <a:xfrm>
            <a:off x="2876550" y="3600450"/>
            <a:ext cx="2162175" cy="971550"/>
          </a:xfrm>
          <a:prstGeom prst="rect">
            <a:avLst/>
          </a:prstGeom>
          <a:noFill/>
        </p:spPr>
        <p:txBody>
          <a:bodyPr lIns="91440" tIns="45720" rIns="91440" bIns="45720" rtlCol="0" anchor="t">
            <a:normAutofit/>
          </a:bodyPr>
          <a:lstStyle/>
          <a:p>
            <a:pPr marL="0" marR="0" lvl="0" indent="0" algn="l" fontAlgn="t">
              <a:lnSpc>
                <a:spcPct val="100000"/>
              </a:lnSpc>
            </a:pPr>
            <a:r>
              <a:rPr lang="ru-RU" sz="1100" b="1" u="none" spc="0">
                <a:solidFill>
                  <a:srgbClr val="2F658E">
                    <a:alpha val="100000"/>
                  </a:srgbClr>
                </a:solidFill>
                <a:latin typeface="Scada"/>
              </a:rPr>
              <a:t>Побачаев Геннадий Геннадьевич
</a:t>
            </a:r>
            <a:r>
              <a:rPr lang="ru-RU" sz="1100" u="none" spc="0">
                <a:solidFill>
                  <a:srgbClr val="000000">
                    <a:alpha val="100000"/>
                  </a:srgbClr>
                </a:solidFill>
                <a:latin typeface="Scada"/>
              </a:rPr>
              <a:t>Главный инженер МУП "Электросервис"</a:t>
            </a:r>
          </a:p>
        </p:txBody>
      </p:sp>
      <p:sp>
        <p:nvSpPr>
          <p:cNvPr id="15" name="TextBox 14"/>
          <p:cNvSpPr txBox="1"/>
          <p:nvPr/>
        </p:nvSpPr>
        <p:spPr>
          <a:xfrm>
            <a:off x="5400675" y="3600450"/>
            <a:ext cx="2162175" cy="971550"/>
          </a:xfrm>
          <a:prstGeom prst="rect">
            <a:avLst/>
          </a:prstGeom>
          <a:noFill/>
        </p:spPr>
        <p:txBody>
          <a:bodyPr lIns="91440" tIns="45720" rIns="91440" bIns="45720" rtlCol="0" anchor="t">
            <a:normAutofit/>
          </a:bodyPr>
          <a:lstStyle/>
          <a:p>
            <a:pPr marL="0" marR="0" lvl="0" indent="0" algn="l" fontAlgn="t">
              <a:lnSpc>
                <a:spcPct val="100000"/>
              </a:lnSpc>
            </a:pPr>
            <a:r>
              <a:rPr lang="ru-RU" sz="1100" b="1" u="none" spc="0">
                <a:solidFill>
                  <a:srgbClr val="2F658E">
                    <a:alpha val="100000"/>
                  </a:srgbClr>
                </a:solidFill>
                <a:latin typeface="Scada"/>
              </a:rPr>
              <a:t>Утягулова Лидия Александровна
</a:t>
            </a:r>
            <a:r>
              <a:rPr lang="ru-RU" sz="1100" u="none" spc="0">
                <a:solidFill>
                  <a:srgbClr val="000000">
                    <a:alpha val="100000"/>
                  </a:srgbClr>
                </a:solidFill>
                <a:latin typeface="Scada"/>
              </a:rPr>
              <a:t>Инженер по проектам МУП "Электросервис"</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ПРИЛОЖЕНИЯ - ЭФФЕКТ ОТ МЕРОПРИЯТИЙ</a:t>
            </a:r>
          </a:p>
        </p:txBody>
      </p:sp>
      <p:graphicFrame>
        <p:nvGraphicFramePr>
          <p:cNvPr id="5" name="Таблица 4"/>
          <p:cNvGraphicFramePr>
            <a:graphicFrameLocks noGrp="1"/>
          </p:cNvGraphicFramePr>
          <p:nvPr/>
        </p:nvGraphicFramePr>
        <p:xfrm>
          <a:off x="361950" y="1438275"/>
          <a:ext cx="10086975" cy="1524000"/>
        </p:xfrm>
        <a:graphic>
          <a:graphicData uri="http://schemas.openxmlformats.org/drawingml/2006/table">
            <a:tbl>
              <a:tblPr firstRow="1" bandRow="1"/>
              <a:tblGrid>
                <a:gridCol w="504825"/>
                <a:gridCol w="4791075"/>
                <a:gridCol w="4791075"/>
              </a:tblGrid>
              <a:tr h="0">
                <a:tc>
                  <a:txBody>
                    <a:bodyPr/>
                    <a:lstStyle/>
                    <a:p>
                      <a:pPr marL="38100" marR="38100" lvl="0" indent="0" algn="l" fontAlgn="t">
                        <a:lnSpc>
                          <a:spcPct val="100000"/>
                        </a:lnSpc>
                      </a:pPr>
                      <a:r>
                        <a:rPr lang="ru-RU" sz="1000" b="1" u="none" spc="0">
                          <a:solidFill>
                            <a:srgbClr val="000000">
                              <a:alpha val="100000"/>
                            </a:srgbClr>
                          </a:solidFill>
                          <a:latin typeface="Scada"/>
                        </a:rPr>
                        <a:t>n/n</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Наименование мероприятия</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Эффект от мероприятия</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r>
              <a:tr h="0">
                <a:tc>
                  <a:txBody>
                    <a:bodyPr/>
                    <a:lstStyle/>
                    <a:p>
                      <a:pPr marL="38100" marR="38100" lvl="0" indent="0" algn="r" fontAlgn="t">
                        <a:lnSpc>
                          <a:spcPct val="100000"/>
                        </a:lnSpc>
                      </a:pPr>
                      <a:r>
                        <a:rPr lang="ru-RU" sz="1000" u="none" spc="0">
                          <a:solidFill>
                            <a:srgbClr val="000000">
                              <a:alpha val="100000"/>
                            </a:srgbClr>
                          </a:solidFill>
                          <a:latin typeface="Scada"/>
                        </a:rPr>
                        <a:t>1</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Перенаправление потребителя с основной АТС МУП "Электросервис" на отдельный канал АТС ОДС.</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Сокращение времени ожидания потребителя на получение информации от диспетчерской службы с 3-х минут до 1-ой минуты.</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a:lstStyle/>
                    <a:p>
                      <a:pPr marL="38100" marR="38100" lvl="0" indent="0" algn="r" fontAlgn="t">
                        <a:lnSpc>
                          <a:spcPct val="100000"/>
                        </a:lnSpc>
                      </a:pPr>
                      <a:r>
                        <a:rPr lang="ru-RU" sz="1000" u="none" spc="0">
                          <a:solidFill>
                            <a:srgbClr val="000000">
                              <a:alpha val="100000"/>
                            </a:srgbClr>
                          </a:solidFill>
                          <a:latin typeface="Scada"/>
                        </a:rPr>
                        <a:t>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Внедрение голосовой почты (автоответчика) на канале АТС ОДС для оповещения потребителей об имеющихся отключениях электрической энергии.</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Сокращение количества индивидуальных запросов потребителей к диспетчеру ОДС об имеющихся отключениях электрической энергии с 40 запросов до 10 запросов.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a:lstStyle/>
                    <a:p>
                      <a:pPr marL="38100" marR="38100" lvl="0" indent="0" algn="r" fontAlgn="t">
                        <a:lnSpc>
                          <a:spcPct val="100000"/>
                        </a:lnSpc>
                      </a:pPr>
                      <a:r>
                        <a:rPr lang="ru-RU" sz="1000" u="none" spc="0">
                          <a:solidFill>
                            <a:srgbClr val="000000">
                              <a:alpha val="100000"/>
                            </a:srgbClr>
                          </a:solidFill>
                          <a:latin typeface="Scada"/>
                        </a:rPr>
                        <a:t>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Адресная привязка потребителей, попавших под отключения электрической энергии на голосовую почту (автоответчик).</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Экономия времени диспетчера ОДС на работу по телефону со сторонними потребителями.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7200900"/>
          <a:chOff x="361950" y="180975"/>
          <a:chExt cx="10439400" cy="7200900"/>
        </a:xfrm>
      </p:grpSpPr>
      <p:pic>
        <p:nvPicPr>
          <p:cNvPr id="8"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ПРИЛОЖЕНИЯ - ЭФФЕКТ ОТ ВНЕДРЕНИЯ 1 / 3</a:t>
            </a:r>
          </a:p>
        </p:txBody>
      </p:sp>
      <p:sp>
        <p:nvSpPr>
          <p:cNvPr id="5" name="TextBox 4"/>
          <p:cNvSpPr txBox="1"/>
          <p:nvPr/>
        </p:nvSpPr>
        <p:spPr>
          <a:xfrm>
            <a:off x="361950" y="1076325"/>
            <a:ext cx="10077450" cy="2162175"/>
          </a:xfrm>
          <a:prstGeom prst="rect">
            <a:avLst/>
          </a:prstGeom>
          <a:noFill/>
        </p:spPr>
        <p:txBody>
          <a:bodyPr lIns="91440" tIns="45720" rIns="91440" bIns="45720" rtlCol="0" anchor="t">
            <a:normAutofit/>
          </a:bodyPr>
          <a:lstStyle/>
          <a:p>
            <a:pPr marL="0" marR="0" lvl="0" indent="0" algn="l" fontAlgn="t">
              <a:lnSpc>
                <a:spcPct val="100000"/>
              </a:lnSpc>
            </a:pPr>
            <a:r>
              <a:rPr lang="ru-RU" sz="1200" u="none" spc="0">
                <a:solidFill>
                  <a:srgbClr val="2F658E">
                    <a:alpha val="100000"/>
                  </a:srgbClr>
                </a:solidFill>
                <a:latin typeface="Scada"/>
              </a:rPr>
              <a:t>Наименование мероприятия:
</a:t>
            </a:r>
            <a:r>
              <a:rPr lang="ru-RU" sz="1300" u="none" spc="0">
                <a:solidFill>
                  <a:srgbClr val="000000">
                    <a:alpha val="100000"/>
                  </a:srgbClr>
                </a:solidFill>
                <a:latin typeface="Scada"/>
              </a:rPr>
              <a:t>Перенаправление потребителя с основной АТС МУП "Электросервис" на отдельный канал АТС ОДС.
</a:t>
            </a:r>
            <a:r>
              <a:rPr lang="ru-RU" sz="1200" u="none" spc="0">
                <a:solidFill>
                  <a:srgbClr val="2F658E">
                    <a:alpha val="100000"/>
                  </a:srgbClr>
                </a:solidFill>
                <a:latin typeface="Scada"/>
              </a:rPr>
              <a:t>
Эффект от мероприятия:
</a:t>
            </a:r>
            <a:r>
              <a:rPr lang="ru-RU" sz="1300" u="none" spc="0">
                <a:solidFill>
                  <a:srgbClr val="000000">
                    <a:alpha val="100000"/>
                  </a:srgbClr>
                </a:solidFill>
                <a:latin typeface="Scada"/>
              </a:rPr>
              <a:t>Сокращение времени ожидания потребителя на получение информации от диспетчерской службы с 3-х минут до 1-ой минуты.
</a:t>
            </a:r>
          </a:p>
        </p:txBody>
      </p:sp>
      <p:sp>
        <p:nvSpPr>
          <p:cNvPr id="6" name="TextBox 5"/>
          <p:cNvSpPr txBox="1"/>
          <p:nvPr/>
        </p:nvSpPr>
        <p:spPr>
          <a:xfrm>
            <a:off x="2788426" y="2632069"/>
            <a:ext cx="4676775" cy="361950"/>
          </a:xfrm>
          <a:prstGeom prst="rect">
            <a:avLst/>
          </a:prstGeom>
          <a:noFill/>
        </p:spPr>
        <p:txBody>
          <a:bodyPr lIns="91440" tIns="45720" rIns="91440" bIns="45720" rtlCol="0" anchor="t">
            <a:normAutofit/>
          </a:bodyPr>
          <a:lstStyle/>
          <a:p>
            <a:pPr marL="0" marR="0" lvl="0" indent="0" algn="ctr" fontAlgn="t">
              <a:lnSpc>
                <a:spcPct val="100000"/>
              </a:lnSpc>
            </a:pPr>
            <a:r>
              <a:rPr lang="ru-RU" sz="1200" b="1" u="none" spc="0">
                <a:solidFill>
                  <a:srgbClr val="009900">
                    <a:alpha val="100000"/>
                  </a:srgbClr>
                </a:solidFill>
                <a:latin typeface="Scada"/>
              </a:rPr>
              <a:t>СТАЛО:</a:t>
            </a:r>
          </a:p>
        </p:txBody>
      </p:sp>
      <p:pic>
        <p:nvPicPr>
          <p:cNvPr id="7" name="Рисунок 6"/>
          <p:cNvPicPr>
            <a:picLocks noChangeAspect="1"/>
          </p:cNvPicPr>
          <p:nvPr/>
        </p:nvPicPr>
        <p:blipFill>
          <a:blip r:embed="rId3"/>
          <a:stretch>
            <a:fillRect/>
          </a:stretch>
        </p:blipFill>
        <p:spPr>
          <a:xfrm>
            <a:off x="2845576" y="2994019"/>
            <a:ext cx="4562475" cy="3419475"/>
          </a:xfrm>
          <a:prstGeom prst="rect">
            <a:avLst/>
          </a:prstGeom>
          <a:noFill/>
          <a:effectLst>
            <a:outerShdw blurRad="57150" dist="19050" dir="2700000" algn="br" rotWithShape="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7200900"/>
          <a:chOff x="361950" y="180975"/>
          <a:chExt cx="10439400" cy="7200900"/>
        </a:xfrm>
      </p:grpSpPr>
      <p:pic>
        <p:nvPicPr>
          <p:cNvPr id="8"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ПРИЛОЖЕНИЯ - ЭФФЕКТ ОТ ВНЕДРЕНИЯ 2 / 3</a:t>
            </a:r>
          </a:p>
        </p:txBody>
      </p:sp>
      <p:sp>
        <p:nvSpPr>
          <p:cNvPr id="5" name="TextBox 4"/>
          <p:cNvSpPr txBox="1"/>
          <p:nvPr/>
        </p:nvSpPr>
        <p:spPr>
          <a:xfrm>
            <a:off x="361950" y="1076325"/>
            <a:ext cx="10077450" cy="2162175"/>
          </a:xfrm>
          <a:prstGeom prst="rect">
            <a:avLst/>
          </a:prstGeom>
          <a:noFill/>
        </p:spPr>
        <p:txBody>
          <a:bodyPr lIns="91440" tIns="45720" rIns="91440" bIns="45720" rtlCol="0" anchor="t">
            <a:normAutofit/>
          </a:bodyPr>
          <a:lstStyle/>
          <a:p>
            <a:pPr marL="0" marR="0" lvl="0" indent="0" algn="l" fontAlgn="t">
              <a:lnSpc>
                <a:spcPct val="100000"/>
              </a:lnSpc>
            </a:pPr>
            <a:r>
              <a:rPr lang="ru-RU" sz="1200" u="none" spc="0">
                <a:solidFill>
                  <a:srgbClr val="2F658E">
                    <a:alpha val="100000"/>
                  </a:srgbClr>
                </a:solidFill>
                <a:latin typeface="Scada"/>
              </a:rPr>
              <a:t>Наименование мероприятия:
</a:t>
            </a:r>
            <a:r>
              <a:rPr lang="ru-RU" sz="1300" u="none" spc="0">
                <a:solidFill>
                  <a:srgbClr val="000000">
                    <a:alpha val="100000"/>
                  </a:srgbClr>
                </a:solidFill>
                <a:latin typeface="Scada"/>
              </a:rPr>
              <a:t>Внедрение голосовой почты (автоответчика) на канале АТС ОДС для оповещения потребителей об имеющихся отключениях электрической энергии.
</a:t>
            </a:r>
            <a:r>
              <a:rPr lang="ru-RU" sz="1200" u="none" spc="0">
                <a:solidFill>
                  <a:srgbClr val="2F658E">
                    <a:alpha val="100000"/>
                  </a:srgbClr>
                </a:solidFill>
                <a:latin typeface="Scada"/>
              </a:rPr>
              <a:t>
Эффект от мероприятия:
</a:t>
            </a:r>
            <a:r>
              <a:rPr lang="ru-RU" sz="1300" u="none" spc="0">
                <a:solidFill>
                  <a:srgbClr val="000000">
                    <a:alpha val="100000"/>
                  </a:srgbClr>
                </a:solidFill>
                <a:latin typeface="Scada"/>
              </a:rPr>
              <a:t>Сокращение количества индивидуальных запросов потребителей к диспетчеру ОДС об имеющихся отключениях электрической энергии с 40 запросов до 10 запросов. 
</a:t>
            </a:r>
          </a:p>
        </p:txBody>
      </p:sp>
      <p:sp>
        <p:nvSpPr>
          <p:cNvPr id="6" name="TextBox 5"/>
          <p:cNvSpPr txBox="1"/>
          <p:nvPr/>
        </p:nvSpPr>
        <p:spPr>
          <a:xfrm>
            <a:off x="3098023" y="2708267"/>
            <a:ext cx="4676775" cy="361950"/>
          </a:xfrm>
          <a:prstGeom prst="rect">
            <a:avLst/>
          </a:prstGeom>
          <a:noFill/>
        </p:spPr>
        <p:txBody>
          <a:bodyPr lIns="91440" tIns="45720" rIns="91440" bIns="45720" rtlCol="0" anchor="t">
            <a:normAutofit/>
          </a:bodyPr>
          <a:lstStyle/>
          <a:p>
            <a:pPr marL="0" marR="0" lvl="0" indent="0" algn="ctr" fontAlgn="t">
              <a:lnSpc>
                <a:spcPct val="100000"/>
              </a:lnSpc>
            </a:pPr>
            <a:r>
              <a:rPr lang="ru-RU" sz="1200" b="1" u="none" spc="0" dirty="0">
                <a:solidFill>
                  <a:srgbClr val="009900">
                    <a:alpha val="100000"/>
                  </a:srgbClr>
                </a:solidFill>
                <a:latin typeface="Scada"/>
              </a:rPr>
              <a:t>СТАЛО:</a:t>
            </a:r>
          </a:p>
        </p:txBody>
      </p:sp>
      <p:pic>
        <p:nvPicPr>
          <p:cNvPr id="7" name="Рисунок 6"/>
          <p:cNvPicPr>
            <a:picLocks noChangeAspect="1"/>
          </p:cNvPicPr>
          <p:nvPr/>
        </p:nvPicPr>
        <p:blipFill>
          <a:blip r:embed="rId3" cstate="print"/>
          <a:stretch>
            <a:fillRect/>
          </a:stretch>
        </p:blipFill>
        <p:spPr>
          <a:xfrm>
            <a:off x="3845707" y="2994019"/>
            <a:ext cx="2931545" cy="4143404"/>
          </a:xfrm>
          <a:prstGeom prst="rect">
            <a:avLst/>
          </a:prstGeom>
          <a:noFill/>
          <a:effectLst>
            <a:outerShdw blurRad="57150" dist="19050" dir="2700000" algn="br"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6438900"/>
          <a:chOff x="361950" y="180975"/>
          <a:chExt cx="10439400" cy="6438900"/>
        </a:xfrm>
      </p:grpSpPr>
      <p:pic>
        <p:nvPicPr>
          <p:cNvPr id="8"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ПРИЛОЖЕНИЯ - ЭФФЕКТ ОТ ВНЕДРЕНИЯ 3 / 3</a:t>
            </a:r>
          </a:p>
        </p:txBody>
      </p:sp>
      <p:sp>
        <p:nvSpPr>
          <p:cNvPr id="5" name="TextBox 4"/>
          <p:cNvSpPr txBox="1"/>
          <p:nvPr/>
        </p:nvSpPr>
        <p:spPr>
          <a:xfrm>
            <a:off x="361950" y="1076325"/>
            <a:ext cx="10077450" cy="2162175"/>
          </a:xfrm>
          <a:prstGeom prst="rect">
            <a:avLst/>
          </a:prstGeom>
          <a:noFill/>
        </p:spPr>
        <p:txBody>
          <a:bodyPr lIns="91440" tIns="45720" rIns="91440" bIns="45720" rtlCol="0" anchor="t">
            <a:normAutofit/>
          </a:bodyPr>
          <a:lstStyle/>
          <a:p>
            <a:pPr marL="0" marR="0" lvl="0" indent="0" algn="l" fontAlgn="t">
              <a:lnSpc>
                <a:spcPct val="100000"/>
              </a:lnSpc>
            </a:pPr>
            <a:r>
              <a:rPr lang="ru-RU" sz="1200" u="none" spc="0">
                <a:solidFill>
                  <a:srgbClr val="2F658E">
                    <a:alpha val="100000"/>
                  </a:srgbClr>
                </a:solidFill>
                <a:latin typeface="Scada"/>
              </a:rPr>
              <a:t>Наименование мероприятия:
</a:t>
            </a:r>
            <a:r>
              <a:rPr lang="ru-RU" sz="1300" u="none" spc="0">
                <a:solidFill>
                  <a:srgbClr val="000000">
                    <a:alpha val="100000"/>
                  </a:srgbClr>
                </a:solidFill>
                <a:latin typeface="Scada"/>
              </a:rPr>
              <a:t>Адресная привязка потребителей, попавших под отключения электрической энергии на голосовую почту (автоответчик).
</a:t>
            </a:r>
            <a:r>
              <a:rPr lang="ru-RU" sz="1200" u="none" spc="0">
                <a:solidFill>
                  <a:srgbClr val="2F658E">
                    <a:alpha val="100000"/>
                  </a:srgbClr>
                </a:solidFill>
                <a:latin typeface="Scada"/>
              </a:rPr>
              <a:t>
Эффект от мероприятия:
</a:t>
            </a:r>
            <a:r>
              <a:rPr lang="ru-RU" sz="1300" u="none" spc="0">
                <a:solidFill>
                  <a:srgbClr val="000000">
                    <a:alpha val="100000"/>
                  </a:srgbClr>
                </a:solidFill>
                <a:latin typeface="Scada"/>
              </a:rPr>
              <a:t>Экономия времени диспетчера ОДС на работу по телефону со сторонними потребителями. 
</a:t>
            </a:r>
          </a:p>
        </p:txBody>
      </p:sp>
      <p:sp>
        <p:nvSpPr>
          <p:cNvPr id="6" name="TextBox 5"/>
          <p:cNvSpPr txBox="1"/>
          <p:nvPr/>
        </p:nvSpPr>
        <p:spPr>
          <a:xfrm>
            <a:off x="2845576" y="2279639"/>
            <a:ext cx="4676775" cy="361950"/>
          </a:xfrm>
          <a:prstGeom prst="rect">
            <a:avLst/>
          </a:prstGeom>
          <a:noFill/>
        </p:spPr>
        <p:txBody>
          <a:bodyPr lIns="91440" tIns="45720" rIns="91440" bIns="45720" rtlCol="0" anchor="t">
            <a:normAutofit/>
          </a:bodyPr>
          <a:lstStyle/>
          <a:p>
            <a:pPr marL="0" marR="0" lvl="0" indent="0" algn="ctr" fontAlgn="t">
              <a:lnSpc>
                <a:spcPct val="100000"/>
              </a:lnSpc>
            </a:pPr>
            <a:r>
              <a:rPr lang="ru-RU" sz="1200" b="1" u="none" spc="0" dirty="0">
                <a:solidFill>
                  <a:srgbClr val="009900">
                    <a:alpha val="100000"/>
                  </a:srgbClr>
                </a:solidFill>
                <a:latin typeface="Scada"/>
              </a:rPr>
              <a:t>СТАЛО:</a:t>
            </a:r>
          </a:p>
        </p:txBody>
      </p:sp>
      <p:pic>
        <p:nvPicPr>
          <p:cNvPr id="7" name="Рисунок 6"/>
          <p:cNvPicPr>
            <a:picLocks noChangeAspect="1"/>
          </p:cNvPicPr>
          <p:nvPr/>
        </p:nvPicPr>
        <p:blipFill>
          <a:blip r:embed="rId3" cstate="print"/>
          <a:stretch>
            <a:fillRect/>
          </a:stretch>
        </p:blipFill>
        <p:spPr>
          <a:xfrm>
            <a:off x="3059890" y="2922581"/>
            <a:ext cx="4676775" cy="2657475"/>
          </a:xfrm>
          <a:prstGeom prst="rect">
            <a:avLst/>
          </a:prstGeom>
          <a:noFill/>
          <a:effectLst>
            <a:outerShdw blurRad="57150" dist="19050" dir="2700000" algn="br" rotWithShape="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3419475"/>
          <a:ext cx="10077450" cy="3781425"/>
          <a:chOff x="361950" y="3419475"/>
          <a:chExt cx="10077450" cy="3781425"/>
        </a:xfrm>
      </p:grpSpPr>
      <p:sp>
        <p:nvSpPr>
          <p:cNvPr id="2" name="TextBox 4294967295"/>
          <p:cNvSpPr txBox="1"/>
          <p:nvPr/>
        </p:nvSpPr>
        <p:spPr>
          <a:xfrm>
            <a:off x="361950" y="3419475"/>
            <a:ext cx="9715500" cy="361950"/>
          </a:xfrm>
          <a:prstGeom prst="rect">
            <a:avLst/>
          </a:prstGeom>
          <a:noFill/>
        </p:spPr>
        <p:txBody>
          <a:bodyPr lIns="91440" tIns="45720" rIns="91440" bIns="45720" rtlCol="0" anchor="b">
            <a:spAutoFit/>
          </a:bodyPr>
          <a:lstStyle/>
          <a:p>
            <a:pPr marL="0" marR="0" lvl="0" indent="0" algn="ctr" fontAlgn="b">
              <a:lnSpc>
                <a:spcPct val="100000"/>
              </a:lnSpc>
            </a:pPr>
            <a:r>
              <a:rPr lang="ru-RU" sz="1600" u="none" spc="0">
                <a:solidFill>
                  <a:srgbClr val="555555">
                    <a:alpha val="100000"/>
                  </a:srgbClr>
                </a:solidFill>
                <a:latin typeface="Scada"/>
              </a:rPr>
              <a:t>Спасибо за внимание.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80975" y="180975"/>
          <a:ext cx="10620375" cy="6838950"/>
          <a:chOff x="180975" y="180975"/>
          <a:chExt cx="10620375" cy="6838950"/>
        </a:xfrm>
      </p:grpSpPr>
      <p:pic>
        <p:nvPicPr>
          <p:cNvPr id="15"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КАРТОЧКА ПРОЕКТА</a:t>
            </a:r>
          </a:p>
        </p:txBody>
      </p:sp>
      <p:cxnSp>
        <p:nvCxnSpPr>
          <p:cNvPr id="5" name="Прямая соединительная линия 4"/>
          <p:cNvCxnSpPr/>
          <p:nvPr/>
        </p:nvCxnSpPr>
        <p:spPr>
          <a:xfrm>
            <a:off x="5400675" y="895350"/>
            <a:ext cx="0" cy="5943600"/>
          </a:xfrm>
          <a:prstGeom prst="line">
            <a:avLst/>
          </a:prstGeom>
          <a:ln w="12700" cap="flat" cmpd="sng" algn="ctr">
            <a:solidFill>
              <a:srgbClr val="777777">
                <a:alpha val="100000"/>
              </a:srgbClr>
            </a:solidFill>
            <a:prstDash val="solid"/>
            <a:round/>
            <a:headEnd type="none" w="med" len="med"/>
            <a:tailEnd type="none" w="med" len="med"/>
          </a:ln>
        </p:spPr>
      </p:cxnSp>
      <p:cxnSp>
        <p:nvCxnSpPr>
          <p:cNvPr id="6" name="Прямая соединительная линия 5"/>
          <p:cNvCxnSpPr/>
          <p:nvPr/>
        </p:nvCxnSpPr>
        <p:spPr>
          <a:xfrm>
            <a:off x="180975" y="3343275"/>
            <a:ext cx="10439400" cy="0"/>
          </a:xfrm>
          <a:prstGeom prst="line">
            <a:avLst/>
          </a:prstGeom>
          <a:ln w="12700" cap="flat" cmpd="sng" algn="ctr">
            <a:solidFill>
              <a:srgbClr val="777777">
                <a:alpha val="100000"/>
              </a:srgbClr>
            </a:solidFill>
            <a:prstDash val="solid"/>
            <a:round/>
            <a:headEnd type="none" w="med" len="med"/>
            <a:tailEnd type="none" w="med" len="med"/>
          </a:ln>
        </p:spPr>
      </p:cxnSp>
      <p:sp>
        <p:nvSpPr>
          <p:cNvPr id="7" name="TextBox 6"/>
          <p:cNvSpPr txBox="1"/>
          <p:nvPr/>
        </p:nvSpPr>
        <p:spPr>
          <a:xfrm>
            <a:off x="361950" y="895350"/>
            <a:ext cx="4676775" cy="0"/>
          </a:xfrm>
          <a:prstGeom prst="rect">
            <a:avLst/>
          </a:prstGeom>
          <a:noFill/>
        </p:spPr>
        <p:txBody>
          <a:bodyPr lIns="91440" tIns="45720" rIns="91440" bIns="45720" rtlCol="0" anchor="t">
            <a:noAutofit/>
          </a:bodyPr>
          <a:lstStyle/>
          <a:p>
            <a:pPr marL="0" marR="0" lvl="0" indent="0" algn="l" fontAlgn="t">
              <a:lnSpc>
                <a:spcPct val="100000"/>
              </a:lnSpc>
            </a:pPr>
            <a:r>
              <a:rPr lang="ru-RU" sz="1200" b="1" u="none" spc="0">
                <a:solidFill>
                  <a:srgbClr val="000000">
                    <a:alpha val="100000"/>
                  </a:srgbClr>
                </a:solidFill>
                <a:latin typeface="Scada"/>
              </a:rPr>
              <a:t>1. Вовлеченные лица и рамки проекта</a:t>
            </a:r>
          </a:p>
        </p:txBody>
      </p:sp>
      <p:sp>
        <p:nvSpPr>
          <p:cNvPr id="8" name="TextBox 7"/>
          <p:cNvSpPr txBox="1"/>
          <p:nvPr/>
        </p:nvSpPr>
        <p:spPr>
          <a:xfrm>
            <a:off x="5762625" y="895350"/>
            <a:ext cx="4676775" cy="0"/>
          </a:xfrm>
          <a:prstGeom prst="rect">
            <a:avLst/>
          </a:prstGeom>
          <a:noFill/>
        </p:spPr>
        <p:txBody>
          <a:bodyPr lIns="91440" tIns="45720" rIns="91440" bIns="45720" rtlCol="0" anchor="t">
            <a:noAutofit/>
          </a:bodyPr>
          <a:lstStyle/>
          <a:p>
            <a:pPr marL="0" marR="0" lvl="0" indent="0" algn="l" fontAlgn="t">
              <a:lnSpc>
                <a:spcPct val="100000"/>
              </a:lnSpc>
            </a:pPr>
            <a:r>
              <a:rPr lang="ru-RU" sz="1200" b="1" u="none" spc="0">
                <a:solidFill>
                  <a:srgbClr val="000000">
                    <a:alpha val="100000"/>
                  </a:srgbClr>
                </a:solidFill>
                <a:latin typeface="Scada"/>
              </a:rPr>
              <a:t>2. Обоснование выбора</a:t>
            </a:r>
          </a:p>
        </p:txBody>
      </p:sp>
      <p:sp>
        <p:nvSpPr>
          <p:cNvPr id="9" name="TextBox 8"/>
          <p:cNvSpPr txBox="1"/>
          <p:nvPr/>
        </p:nvSpPr>
        <p:spPr>
          <a:xfrm>
            <a:off x="361950" y="1076325"/>
            <a:ext cx="4676775" cy="2162175"/>
          </a:xfrm>
          <a:prstGeom prst="rect">
            <a:avLst/>
          </a:prstGeom>
          <a:noFill/>
        </p:spPr>
        <p:txBody>
          <a:bodyPr lIns="91440" tIns="45720" rIns="91440" bIns="45720" rtlCol="0" anchor="t">
            <a:normAutofit/>
          </a:bodyPr>
          <a:lstStyle/>
          <a:p>
            <a:pPr marL="0" marR="0" lvl="0" indent="0" algn="l" fontAlgn="t">
              <a:lnSpc>
                <a:spcPct val="100000"/>
              </a:lnSpc>
            </a:pPr>
            <a:r>
              <a:rPr lang="ru-RU" sz="900" b="1" u="none" spc="0">
                <a:solidFill>
                  <a:srgbClr val="2F658E">
                    <a:alpha val="100000"/>
                  </a:srgbClr>
                </a:solidFill>
                <a:latin typeface="Scada"/>
              </a:rPr>
              <a:t>Заказчики процесса: 
</a:t>
            </a:r>
            <a:r>
              <a:rPr lang="ru-RU" sz="900" u="none" spc="0">
                <a:solidFill>
                  <a:srgbClr val="000000">
                    <a:alpha val="100000"/>
                  </a:srgbClr>
                </a:solidFill>
                <a:latin typeface="Scada"/>
              </a:rPr>
              <a:t>Директор МУП «Электросервис» - Гурьянов Евгений Владимирович
</a:t>
            </a:r>
            <a:r>
              <a:rPr lang="ru-RU" sz="900" b="1" u="none" spc="0">
                <a:solidFill>
                  <a:srgbClr val="2F658E">
                    <a:alpha val="100000"/>
                  </a:srgbClr>
                </a:solidFill>
                <a:latin typeface="Scada"/>
              </a:rPr>
              <a:t>Периметр проекта: 
</a:t>
            </a:r>
            <a:r>
              <a:rPr lang="ru-RU" sz="900" u="none" spc="0">
                <a:solidFill>
                  <a:srgbClr val="000000">
                    <a:alpha val="100000"/>
                  </a:srgbClr>
                </a:solidFill>
                <a:latin typeface="Scada"/>
              </a:rPr>
              <a:t>Оперативно-диспетчерская служба МУП "Электросервис"
</a:t>
            </a:r>
            <a:r>
              <a:rPr lang="ru-RU" sz="900" b="1" u="none" spc="0">
                <a:solidFill>
                  <a:srgbClr val="2F658E">
                    <a:alpha val="100000"/>
                  </a:srgbClr>
                </a:solidFill>
                <a:latin typeface="Scada"/>
              </a:rPr>
              <a:t>Границы проекта: 
</a:t>
            </a:r>
            <a:r>
              <a:rPr lang="ru-RU" sz="900" u="none" spc="0">
                <a:solidFill>
                  <a:srgbClr val="000000">
                    <a:alpha val="100000"/>
                  </a:srgbClr>
                </a:solidFill>
                <a:latin typeface="Scada"/>
              </a:rPr>
              <a:t>Обращение потребителя в ОДС, получение информации потребителем
</a:t>
            </a:r>
            <a:r>
              <a:rPr lang="ru-RU" sz="900" b="1" u="none" spc="0">
                <a:solidFill>
                  <a:srgbClr val="2F658E">
                    <a:alpha val="100000"/>
                  </a:srgbClr>
                </a:solidFill>
                <a:latin typeface="Scada"/>
              </a:rPr>
              <a:t>Владелец процесса: 
</a:t>
            </a:r>
            <a:r>
              <a:rPr lang="ru-RU" sz="900" u="none" spc="0">
                <a:solidFill>
                  <a:srgbClr val="000000">
                    <a:alpha val="100000"/>
                  </a:srgbClr>
                </a:solidFill>
                <a:latin typeface="Scada"/>
              </a:rPr>
              <a:t>Побачаев Геннадий Геннадьевич</a:t>
            </a:r>
            <a:r>
              <a:rPr lang="ru-RU" sz="900" u="none" spc="0">
                <a:solidFill>
                  <a:srgbClr val="777777">
                    <a:alpha val="100000"/>
                  </a:srgbClr>
                </a:solidFill>
                <a:latin typeface="Scada"/>
              </a:rPr>
              <a:t>
Главный инженер МУП "Электросервис"</a:t>
            </a:r>
            <a:r>
              <a:rPr lang="ru-RU" sz="900" u="none" spc="0">
                <a:solidFill>
                  <a:srgbClr val="000000">
                    <a:alpha val="100000"/>
                  </a:srgbClr>
                </a:solidFill>
                <a:latin typeface="Scada"/>
              </a:rPr>
              <a:t>
</a:t>
            </a:r>
            <a:r>
              <a:rPr lang="ru-RU" sz="900" b="1" u="none" spc="0">
                <a:solidFill>
                  <a:srgbClr val="2F658E">
                    <a:alpha val="100000"/>
                  </a:srgbClr>
                </a:solidFill>
                <a:latin typeface="Scada"/>
              </a:rPr>
              <a:t>Руководитель проекта: 
</a:t>
            </a:r>
            <a:r>
              <a:rPr lang="ru-RU" sz="900" u="none" spc="0">
                <a:solidFill>
                  <a:srgbClr val="000000">
                    <a:alpha val="100000"/>
                  </a:srgbClr>
                </a:solidFill>
                <a:latin typeface="Scada"/>
              </a:rPr>
              <a:t>Утягулова Лидия Александровна</a:t>
            </a:r>
            <a:r>
              <a:rPr lang="ru-RU" sz="900" u="none" spc="0">
                <a:solidFill>
                  <a:srgbClr val="777777">
                    <a:alpha val="100000"/>
                  </a:srgbClr>
                </a:solidFill>
                <a:latin typeface="Scada"/>
              </a:rPr>
              <a:t>
Инженер по проектам МУП "Электросервис"</a:t>
            </a:r>
            <a:r>
              <a:rPr lang="ru-RU" sz="900" u="none" spc="0">
                <a:solidFill>
                  <a:srgbClr val="000000">
                    <a:alpha val="100000"/>
                  </a:srgbClr>
                </a:solidFill>
                <a:latin typeface="Scada"/>
              </a:rPr>
              <a:t>
</a:t>
            </a:r>
            <a:r>
              <a:rPr lang="ru-RU" sz="900" b="1" u="none" spc="0">
                <a:solidFill>
                  <a:srgbClr val="2F658E">
                    <a:alpha val="100000"/>
                  </a:srgbClr>
                </a:solidFill>
                <a:latin typeface="Scada"/>
              </a:rPr>
              <a:t>Команда проекта: 
</a:t>
            </a:r>
            <a:r>
              <a:rPr lang="ru-RU" sz="900" u="none" spc="0">
                <a:solidFill>
                  <a:srgbClr val="000000">
                    <a:alpha val="100000"/>
                  </a:srgbClr>
                </a:solidFill>
                <a:latin typeface="Scada"/>
              </a:rPr>
              <a:t>Мусихин Александр Витальевич; Побачаев Геннадий Геннадьевич; Утягулова Лидия Александровна; </a:t>
            </a:r>
          </a:p>
        </p:txBody>
      </p:sp>
      <p:sp>
        <p:nvSpPr>
          <p:cNvPr id="10" name="TextBox 9"/>
          <p:cNvSpPr txBox="1"/>
          <p:nvPr/>
        </p:nvSpPr>
        <p:spPr>
          <a:xfrm>
            <a:off x="5762625" y="1076325"/>
            <a:ext cx="4676775" cy="2162175"/>
          </a:xfrm>
          <a:prstGeom prst="rect">
            <a:avLst/>
          </a:prstGeom>
          <a:noFill/>
        </p:spPr>
        <p:txBody>
          <a:bodyPr lIns="91440" tIns="45720" rIns="91440" bIns="45720" rtlCol="0" anchor="t">
            <a:normAutofit/>
          </a:bodyPr>
          <a:lstStyle/>
          <a:p>
            <a:pPr marL="0" marR="0" lvl="0" indent="0" algn="l" fontAlgn="t">
              <a:lnSpc>
                <a:spcPct val="100000"/>
              </a:lnSpc>
            </a:pPr>
            <a:r>
              <a:rPr lang="ru-RU" sz="900" b="1" u="none" spc="0" dirty="0">
                <a:solidFill>
                  <a:srgbClr val="2F658E">
                    <a:alpha val="100000"/>
                  </a:srgbClr>
                </a:solidFill>
                <a:latin typeface="Scada"/>
              </a:rPr>
              <a:t>Описание проблемы: 
</a:t>
            </a:r>
            <a:r>
              <a:rPr lang="ru-RU" sz="900" u="none" spc="0" dirty="0">
                <a:solidFill>
                  <a:srgbClr val="000000">
                    <a:alpha val="100000"/>
                  </a:srgbClr>
                </a:solidFill>
                <a:latin typeface="Scada"/>
              </a:rPr>
              <a:t>Вместо организации работы по ликвидации аварий, диспетчер оперативно-диспетчерской службы должен значительную часть времени отвечать на телефонные обращения потребителей по вопросам отключения электроэнергии.
</a:t>
            </a:r>
            <a:r>
              <a:rPr lang="ru-RU" sz="900" b="1" u="none" spc="0" dirty="0">
                <a:solidFill>
                  <a:srgbClr val="2F658E">
                    <a:alpha val="100000"/>
                  </a:srgbClr>
                </a:solidFill>
                <a:latin typeface="Scada"/>
              </a:rPr>
              <a:t>Ключевой риск: 
</a:t>
            </a:r>
            <a:r>
              <a:rPr lang="ru-RU" sz="900" u="none" spc="0" dirty="0">
                <a:solidFill>
                  <a:srgbClr val="000000">
                    <a:alpha val="100000"/>
                  </a:srgbClr>
                </a:solidFill>
                <a:latin typeface="Scada"/>
              </a:rPr>
              <a:t>Увеличение времени на ликвидацию аварийных ситуаций, неудовлетворенность потребителей в информативности об отключении электроэнергии при отсутствии доступа в интернет, неэффективное использование рабочего времени диспетчера </a:t>
            </a:r>
            <a:r>
              <a:rPr lang="ru-RU" sz="900" u="none" spc="0" dirty="0" err="1">
                <a:solidFill>
                  <a:srgbClr val="000000">
                    <a:alpha val="100000"/>
                  </a:srgbClr>
                </a:solidFill>
                <a:latin typeface="Scada"/>
              </a:rPr>
              <a:t>ОДС</a:t>
            </a:r>
            <a:r>
              <a:rPr lang="ru-RU" sz="900" u="none" spc="0" dirty="0">
                <a:solidFill>
                  <a:srgbClr val="000000">
                    <a:alpha val="100000"/>
                  </a:srgbClr>
                </a:solidFill>
                <a:latin typeface="Scada"/>
              </a:rPr>
              <a:t>.</a:t>
            </a:r>
          </a:p>
        </p:txBody>
      </p:sp>
      <p:sp>
        <p:nvSpPr>
          <p:cNvPr id="11" name="TextBox 10"/>
          <p:cNvSpPr txBox="1"/>
          <p:nvPr/>
        </p:nvSpPr>
        <p:spPr>
          <a:xfrm>
            <a:off x="361950" y="3419475"/>
            <a:ext cx="4676775" cy="0"/>
          </a:xfrm>
          <a:prstGeom prst="rect">
            <a:avLst/>
          </a:prstGeom>
          <a:noFill/>
        </p:spPr>
        <p:txBody>
          <a:bodyPr lIns="91440" tIns="45720" rIns="91440" bIns="45720" rtlCol="0" anchor="t">
            <a:noAutofit/>
          </a:bodyPr>
          <a:lstStyle/>
          <a:p>
            <a:pPr marL="0" marR="0" lvl="0" indent="0" algn="l" fontAlgn="t">
              <a:lnSpc>
                <a:spcPct val="100000"/>
              </a:lnSpc>
            </a:pPr>
            <a:r>
              <a:rPr lang="ru-RU" sz="1200" b="1" u="none" spc="0">
                <a:solidFill>
                  <a:srgbClr val="000000">
                    <a:alpha val="100000"/>
                  </a:srgbClr>
                </a:solidFill>
                <a:latin typeface="Scada"/>
              </a:rPr>
              <a:t>3. Цели и плановый эффект</a:t>
            </a:r>
          </a:p>
        </p:txBody>
      </p:sp>
      <p:sp>
        <p:nvSpPr>
          <p:cNvPr id="12" name="TextBox 11"/>
          <p:cNvSpPr txBox="1"/>
          <p:nvPr/>
        </p:nvSpPr>
        <p:spPr>
          <a:xfrm>
            <a:off x="5762625" y="3419475"/>
            <a:ext cx="4676775" cy="0"/>
          </a:xfrm>
          <a:prstGeom prst="rect">
            <a:avLst/>
          </a:prstGeom>
          <a:noFill/>
        </p:spPr>
        <p:txBody>
          <a:bodyPr lIns="91440" tIns="45720" rIns="91440" bIns="45720" rtlCol="0" anchor="t">
            <a:noAutofit/>
          </a:bodyPr>
          <a:lstStyle/>
          <a:p>
            <a:pPr marL="0" marR="0" lvl="0" indent="0" algn="l" fontAlgn="t">
              <a:lnSpc>
                <a:spcPct val="100000"/>
              </a:lnSpc>
            </a:pPr>
            <a:r>
              <a:rPr lang="ru-RU" sz="1200" b="1" u="none" spc="0">
                <a:solidFill>
                  <a:srgbClr val="000000">
                    <a:alpha val="100000"/>
                  </a:srgbClr>
                </a:solidFill>
                <a:latin typeface="Scada"/>
              </a:rPr>
              <a:t>4. Ключевые события проекта</a:t>
            </a:r>
          </a:p>
        </p:txBody>
      </p:sp>
      <p:graphicFrame>
        <p:nvGraphicFramePr>
          <p:cNvPr id="13" name="Таблица 12"/>
          <p:cNvGraphicFramePr>
            <a:graphicFrameLocks noGrp="1"/>
          </p:cNvGraphicFramePr>
          <p:nvPr/>
        </p:nvGraphicFramePr>
        <p:xfrm>
          <a:off x="361950" y="3781425"/>
          <a:ext cx="4686300" cy="777240"/>
        </p:xfrm>
        <a:graphic>
          <a:graphicData uri="http://schemas.openxmlformats.org/drawingml/2006/table">
            <a:tbl>
              <a:tblPr firstRow="1" bandRow="1"/>
              <a:tblGrid>
                <a:gridCol w="3238500"/>
                <a:gridCol w="723900"/>
                <a:gridCol w="723900"/>
              </a:tblGrid>
              <a:tr h="0">
                <a:tc>
                  <a:txBody>
                    <a:bodyPr/>
                    <a:lstStyle/>
                    <a:p>
                      <a:pPr marL="38100" marR="38100" lvl="0" indent="0" algn="l" fontAlgn="t">
                        <a:lnSpc>
                          <a:spcPct val="100000"/>
                        </a:lnSpc>
                      </a:pPr>
                      <a:r>
                        <a:rPr lang="ru-RU" sz="900" b="1" u="none" spc="0" dirty="0">
                          <a:solidFill>
                            <a:srgbClr val="000000">
                              <a:alpha val="100000"/>
                            </a:srgbClr>
                          </a:solidFill>
                          <a:latin typeface="Scada"/>
                        </a:rPr>
                        <a:t>Показатель</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900" b="1" u="none" spc="0">
                          <a:solidFill>
                            <a:srgbClr val="000000">
                              <a:alpha val="100000"/>
                            </a:srgbClr>
                          </a:solidFill>
                          <a:latin typeface="Scada"/>
                        </a:rPr>
                        <a:t>База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900" b="1" u="none" spc="0">
                          <a:solidFill>
                            <a:srgbClr val="000000">
                              <a:alpha val="100000"/>
                            </a:srgbClr>
                          </a:solidFill>
                          <a:latin typeface="Scada"/>
                        </a:rPr>
                        <a:t>Цель</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r>
              <a:tr h="0">
                <a:tc>
                  <a:txBody>
                    <a:bodyPr/>
                    <a:lstStyle/>
                    <a:p>
                      <a:pPr marL="38100" marR="38100" lvl="0" indent="0" algn="l" fontAlgn="t">
                        <a:lnSpc>
                          <a:spcPct val="100000"/>
                        </a:lnSpc>
                      </a:pPr>
                      <a:r>
                        <a:rPr lang="ru-RU" sz="900" u="none" spc="0" dirty="0">
                          <a:solidFill>
                            <a:srgbClr val="000000">
                              <a:alpha val="100000"/>
                            </a:srgbClr>
                          </a:solidFill>
                          <a:latin typeface="Scada"/>
                        </a:rPr>
                        <a:t>Время протекания процесса на 1 </a:t>
                      </a:r>
                      <a:r>
                        <a:rPr lang="ru-RU" sz="900" u="none" spc="0" dirty="0" smtClean="0">
                          <a:solidFill>
                            <a:srgbClr val="000000">
                              <a:alpha val="100000"/>
                            </a:srgbClr>
                          </a:solidFill>
                          <a:latin typeface="Scada"/>
                        </a:rPr>
                        <a:t>обращение, мин.</a:t>
                      </a:r>
                      <a:endParaRPr lang="ru-RU" sz="900" u="none" spc="0" dirty="0">
                        <a:solidFill>
                          <a:srgbClr val="000000">
                            <a:alpha val="100000"/>
                          </a:srgbClr>
                        </a:solidFill>
                        <a:latin typeface="Scada"/>
                      </a:endParaRP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8</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a:lstStyle/>
                    <a:p>
                      <a:pPr marL="38100" marR="38100" lvl="0" indent="0" algn="l" fontAlgn="t">
                        <a:lnSpc>
                          <a:spcPct val="100000"/>
                        </a:lnSpc>
                      </a:pPr>
                      <a:r>
                        <a:rPr lang="ru-RU" sz="900" u="none" spc="0">
                          <a:solidFill>
                            <a:srgbClr val="000000">
                              <a:alpha val="100000"/>
                            </a:srgbClr>
                          </a:solidFill>
                          <a:latin typeface="Scada"/>
                        </a:rPr>
                        <a:t>Среднее количество поступающих запросов в ОДС об отключениях электрической энергии, в месяц</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40</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10</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graphicFrame>
        <p:nvGraphicFramePr>
          <p:cNvPr id="14" name="Таблица 13"/>
          <p:cNvGraphicFramePr>
            <a:graphicFrameLocks noGrp="1"/>
          </p:cNvGraphicFramePr>
          <p:nvPr/>
        </p:nvGraphicFramePr>
        <p:xfrm>
          <a:off x="5581650" y="3781425"/>
          <a:ext cx="4867275" cy="2971800"/>
        </p:xfrm>
        <a:graphic>
          <a:graphicData uri="http://schemas.openxmlformats.org/drawingml/2006/table">
            <a:tbl>
              <a:tblPr firstRow="1" bandRow="1"/>
              <a:tblGrid>
                <a:gridCol w="3419475"/>
                <a:gridCol w="723900"/>
                <a:gridCol w="723900"/>
              </a:tblGrid>
              <a:tr h="0">
                <a:tc>
                  <a:txBody>
                    <a:bodyPr/>
                    <a:lstStyle/>
                    <a:p>
                      <a:pPr marL="38100" marR="38100" lvl="0" indent="0" algn="l" fontAlgn="t">
                        <a:lnSpc>
                          <a:spcPct val="100000"/>
                        </a:lnSpc>
                      </a:pPr>
                      <a:r>
                        <a:rPr lang="ru-RU" sz="800" b="1" u="none" spc="0">
                          <a:solidFill>
                            <a:srgbClr val="000000">
                              <a:alpha val="100000"/>
                            </a:srgbClr>
                          </a:solidFill>
                          <a:latin typeface="Scada"/>
                        </a:rPr>
                        <a:t>Наименование</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800" b="1" u="none" spc="0">
                          <a:solidFill>
                            <a:srgbClr val="000000">
                              <a:alpha val="100000"/>
                            </a:srgbClr>
                          </a:solidFill>
                          <a:latin typeface="Scada"/>
                        </a:rPr>
                        <a:t>Начало</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800" b="1" u="none" spc="0">
                          <a:solidFill>
                            <a:srgbClr val="000000">
                              <a:alpha val="100000"/>
                            </a:srgbClr>
                          </a:solidFill>
                          <a:latin typeface="Scada"/>
                        </a:rPr>
                        <a:t>Окончание</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r>
              <a:tr h="0">
                <a:tc>
                  <a:txBody>
                    <a:bodyPr/>
                    <a:lstStyle/>
                    <a:p>
                      <a:pPr marL="38100" marR="38100" lvl="0" indent="0" algn="l" fontAlgn="t">
                        <a:lnSpc>
                          <a:spcPct val="100000"/>
                        </a:lnSpc>
                      </a:pPr>
                      <a:r>
                        <a:rPr lang="ru-RU" sz="800" u="none" spc="0">
                          <a:solidFill>
                            <a:srgbClr val="000000">
                              <a:alpha val="100000"/>
                            </a:srgbClr>
                          </a:solidFill>
                          <a:latin typeface="Scada"/>
                        </a:rPr>
                        <a:t>Старт проекта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14.07.2023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a:lstStyle/>
                    <a:p>
                      <a:pPr marL="38100" marR="38100" lvl="0" indent="0" algn="l" fontAlgn="t">
                        <a:lnSpc>
                          <a:spcPct val="100000"/>
                        </a:lnSpc>
                      </a:pPr>
                      <a:r>
                        <a:rPr lang="ru-RU" sz="800" u="none" spc="0">
                          <a:solidFill>
                            <a:srgbClr val="000000">
                              <a:alpha val="100000"/>
                            </a:srgbClr>
                          </a:solidFill>
                          <a:latin typeface="Scada"/>
                        </a:rPr>
                        <a:t>1. Диагностика и целевое состояние</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c>
                  <a:txBody>
                    <a:bodyPr/>
                    <a:lstStyle/>
                    <a:p>
                      <a:pPr marL="38100" marR="38100" lvl="0" indent="0" algn="l" fontAlgn="t">
                        <a:lnSpc>
                          <a:spcPct val="100000"/>
                        </a:lnSpc>
                      </a:pPr>
                      <a:r>
                        <a:rPr lang="ru-RU" sz="800" u="none" spc="0">
                          <a:solidFill>
                            <a:srgbClr val="000000">
                              <a:alpha val="100000"/>
                            </a:srgbClr>
                          </a:solidFill>
                          <a:latin typeface="Scada"/>
                        </a:rPr>
                        <a:t>14.07.2023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c>
                  <a:txBody>
                    <a:bodyPr/>
                    <a:lstStyle/>
                    <a:p>
                      <a:pPr marL="38100" marR="38100" lvl="0" indent="0" algn="l" fontAlgn="t">
                        <a:lnSpc>
                          <a:spcPct val="100000"/>
                        </a:lnSpc>
                      </a:pPr>
                      <a:r>
                        <a:rPr lang="ru-RU" sz="800" u="none" spc="0">
                          <a:solidFill>
                            <a:srgbClr val="000000">
                              <a:alpha val="100000"/>
                            </a:srgbClr>
                          </a:solidFill>
                          <a:latin typeface="Scada"/>
                        </a:rPr>
                        <a:t>11.08.2023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r>
              <a:tr h="0">
                <a:tc>
                  <a:txBody>
                    <a:bodyPr/>
                    <a:lstStyle/>
                    <a:p>
                      <a:pPr marL="104775" marR="38100" lvl="0" indent="0" algn="l" fontAlgn="t">
                        <a:lnSpc>
                          <a:spcPct val="100000"/>
                        </a:lnSpc>
                      </a:pPr>
                      <a:r>
                        <a:rPr lang="ru-RU" sz="800" u="none" spc="0">
                          <a:solidFill>
                            <a:srgbClr val="000000">
                              <a:alpha val="100000"/>
                            </a:srgbClr>
                          </a:solidFill>
                          <a:latin typeface="Scada"/>
                        </a:rPr>
                        <a:t>1.1. Разработка текущей карты процесса</a:t>
                      </a:r>
                    </a:p>
                  </a:txBody>
                  <a:tcPr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14.07.2023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23.07.2023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a:lstStyle/>
                    <a:p>
                      <a:pPr marL="104775" marR="38100" lvl="0" indent="0" algn="l" fontAlgn="t">
                        <a:lnSpc>
                          <a:spcPct val="100000"/>
                        </a:lnSpc>
                      </a:pPr>
                      <a:r>
                        <a:rPr lang="ru-RU" sz="800" u="none" spc="0">
                          <a:solidFill>
                            <a:srgbClr val="000000">
                              <a:alpha val="100000"/>
                            </a:srgbClr>
                          </a:solidFill>
                          <a:latin typeface="Scada"/>
                        </a:rPr>
                        <a:t>1.2. Сбор фактических данных</a:t>
                      </a:r>
                    </a:p>
                  </a:txBody>
                  <a:tcPr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14.07.2023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25.07.2023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a:lstStyle/>
                    <a:p>
                      <a:pPr marL="104775" marR="38100" lvl="0" indent="0" algn="l" fontAlgn="t">
                        <a:lnSpc>
                          <a:spcPct val="100000"/>
                        </a:lnSpc>
                      </a:pPr>
                      <a:r>
                        <a:rPr lang="ru-RU" sz="800" u="none" spc="0">
                          <a:solidFill>
                            <a:srgbClr val="000000">
                              <a:alpha val="100000"/>
                            </a:srgbClr>
                          </a:solidFill>
                          <a:latin typeface="Scada"/>
                        </a:rPr>
                        <a:t>1.3. Разработка целевой карты процесса</a:t>
                      </a:r>
                    </a:p>
                  </a:txBody>
                  <a:tcPr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28.07.2023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11.08.2023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a:lstStyle/>
                    <a:p>
                      <a:pPr marL="104775" marR="38100" lvl="0" indent="0" algn="l" fontAlgn="t">
                        <a:lnSpc>
                          <a:spcPct val="100000"/>
                        </a:lnSpc>
                      </a:pPr>
                      <a:r>
                        <a:rPr lang="ru-RU" sz="800" u="none" spc="0">
                          <a:solidFill>
                            <a:srgbClr val="000000">
                              <a:alpha val="100000"/>
                            </a:srgbClr>
                          </a:solidFill>
                          <a:latin typeface="Scada"/>
                        </a:rPr>
                        <a:t>1.4. Разработка плана мероприятий</a:t>
                      </a:r>
                    </a:p>
                  </a:txBody>
                  <a:tcPr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28.07.2023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11.08.2023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a:lstStyle/>
                    <a:p>
                      <a:pPr marL="38100" marR="38100" lvl="0" indent="0" algn="l" fontAlgn="t">
                        <a:lnSpc>
                          <a:spcPct val="100000"/>
                        </a:lnSpc>
                      </a:pPr>
                      <a:r>
                        <a:rPr lang="ru-RU" sz="800" u="none" spc="0">
                          <a:solidFill>
                            <a:srgbClr val="000000">
                              <a:alpha val="100000"/>
                            </a:srgbClr>
                          </a:solidFill>
                          <a:latin typeface="Scada"/>
                        </a:rPr>
                        <a:t>2. Реализация плана мероприятий по улучшению</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c>
                  <a:txBody>
                    <a:bodyPr/>
                    <a:lstStyle/>
                    <a:p>
                      <a:pPr marL="38100" marR="38100" lvl="0" indent="0" algn="l" fontAlgn="t">
                        <a:lnSpc>
                          <a:spcPct val="100000"/>
                        </a:lnSpc>
                      </a:pPr>
                      <a:r>
                        <a:rPr lang="ru-RU" sz="800" u="none" spc="0">
                          <a:solidFill>
                            <a:srgbClr val="000000">
                              <a:alpha val="100000"/>
                            </a:srgbClr>
                          </a:solidFill>
                          <a:latin typeface="Scada"/>
                        </a:rPr>
                        <a:t>12.08.2023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c>
                  <a:txBody>
                    <a:bodyPr/>
                    <a:lstStyle/>
                    <a:p>
                      <a:pPr marL="38100" marR="38100" lvl="0" indent="0" algn="l" fontAlgn="t">
                        <a:lnSpc>
                          <a:spcPct val="100000"/>
                        </a:lnSpc>
                      </a:pPr>
                      <a:r>
                        <a:rPr lang="ru-RU" sz="800" u="none" spc="0">
                          <a:solidFill>
                            <a:srgbClr val="000000">
                              <a:alpha val="100000"/>
                            </a:srgbClr>
                          </a:solidFill>
                          <a:latin typeface="Scada"/>
                        </a:rPr>
                        <a:t>11.09.2023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r>
              <a:tr h="0">
                <a:tc>
                  <a:txBody>
                    <a:bodyPr/>
                    <a:lstStyle/>
                    <a:p>
                      <a:pPr marL="104775" marR="38100" lvl="0" indent="0" algn="l" fontAlgn="t">
                        <a:lnSpc>
                          <a:spcPct val="100000"/>
                        </a:lnSpc>
                      </a:pPr>
                      <a:r>
                        <a:rPr lang="ru-RU" sz="800" u="none" spc="0">
                          <a:solidFill>
                            <a:srgbClr val="000000">
                              <a:alpha val="100000"/>
                            </a:srgbClr>
                          </a:solidFill>
                          <a:latin typeface="Scada"/>
                        </a:rPr>
                        <a:t>2.1. Совещание по защите подходов внедрения</a:t>
                      </a:r>
                    </a:p>
                  </a:txBody>
                  <a:tcPr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12.08.2023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12.08.2023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a:lstStyle/>
                    <a:p>
                      <a:pPr marL="104775" marR="38100" lvl="0" indent="0" algn="l" fontAlgn="t">
                        <a:lnSpc>
                          <a:spcPct val="100000"/>
                        </a:lnSpc>
                      </a:pPr>
                      <a:r>
                        <a:rPr lang="ru-RU" sz="800" u="none" spc="0">
                          <a:solidFill>
                            <a:srgbClr val="000000">
                              <a:alpha val="100000"/>
                            </a:srgbClr>
                          </a:solidFill>
                          <a:latin typeface="Scada"/>
                        </a:rPr>
                        <a:t>2.2. Внедрение мероприятий</a:t>
                      </a:r>
                    </a:p>
                  </a:txBody>
                  <a:tcPr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13.08.2023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11.09.2023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a:lstStyle/>
                    <a:p>
                      <a:pPr marL="38100" marR="38100" lvl="0" indent="0" algn="l" fontAlgn="t">
                        <a:lnSpc>
                          <a:spcPct val="100000"/>
                        </a:lnSpc>
                      </a:pPr>
                      <a:r>
                        <a:rPr lang="ru-RU" sz="800" u="none" spc="0">
                          <a:solidFill>
                            <a:srgbClr val="000000">
                              <a:alpha val="100000"/>
                            </a:srgbClr>
                          </a:solidFill>
                          <a:latin typeface="Scada"/>
                        </a:rPr>
                        <a:t>3. Анализ результатов и закрытие проекта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c>
                  <a:txBody>
                    <a:bodyPr/>
                    <a:lstStyle/>
                    <a:p>
                      <a:pPr marL="38100" marR="38100" lvl="0" indent="0" algn="l" fontAlgn="t">
                        <a:lnSpc>
                          <a:spcPct val="100000"/>
                        </a:lnSpc>
                      </a:pPr>
                      <a:r>
                        <a:rPr lang="ru-RU" sz="800" u="none" spc="0">
                          <a:solidFill>
                            <a:srgbClr val="000000">
                              <a:alpha val="100000"/>
                            </a:srgbClr>
                          </a:solidFill>
                          <a:latin typeface="Scada"/>
                        </a:rPr>
                        <a:t>12.09.2023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c>
                  <a:txBody>
                    <a:bodyPr/>
                    <a:lstStyle/>
                    <a:p>
                      <a:pPr marL="38100" marR="38100" lvl="0" indent="0" algn="l" fontAlgn="t">
                        <a:lnSpc>
                          <a:spcPct val="100000"/>
                        </a:lnSpc>
                      </a:pPr>
                      <a:r>
                        <a:rPr lang="ru-RU" sz="800" u="none" spc="0">
                          <a:solidFill>
                            <a:srgbClr val="000000">
                              <a:alpha val="100000"/>
                            </a:srgbClr>
                          </a:solidFill>
                          <a:latin typeface="Scada"/>
                        </a:rPr>
                        <a:t>20.10.2023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D9EDFF">
                        <a:alpha val="100000"/>
                      </a:srgbClr>
                    </a:solidFill>
                  </a:tcPr>
                </a:tc>
              </a:tr>
              <a:tr h="0">
                <a:tc>
                  <a:txBody>
                    <a:bodyPr/>
                    <a:lstStyle/>
                    <a:p>
                      <a:pPr marL="104775" marR="38100" lvl="0" indent="0" algn="l" fontAlgn="t">
                        <a:lnSpc>
                          <a:spcPct val="100000"/>
                        </a:lnSpc>
                      </a:pPr>
                      <a:r>
                        <a:rPr lang="ru-RU" sz="800" u="none" spc="0">
                          <a:solidFill>
                            <a:srgbClr val="000000">
                              <a:alpha val="100000"/>
                            </a:srgbClr>
                          </a:solidFill>
                          <a:latin typeface="Scada"/>
                        </a:rPr>
                        <a:t>3.1. Мониторинг достигнутых результатов</a:t>
                      </a:r>
                    </a:p>
                  </a:txBody>
                  <a:tcPr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12.09.2023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11.10.2023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a:lstStyle/>
                    <a:p>
                      <a:pPr marL="104775" marR="38100" lvl="0" indent="0" algn="l" fontAlgn="t">
                        <a:lnSpc>
                          <a:spcPct val="100000"/>
                        </a:lnSpc>
                      </a:pPr>
                      <a:r>
                        <a:rPr lang="ru-RU" sz="800" u="none" spc="0">
                          <a:solidFill>
                            <a:srgbClr val="000000">
                              <a:alpha val="100000"/>
                            </a:srgbClr>
                          </a:solidFill>
                          <a:latin typeface="Scada"/>
                        </a:rPr>
                        <a:t>3.2. Оформление карты достигнутого состояния процесса</a:t>
                      </a:r>
                    </a:p>
                  </a:txBody>
                  <a:tcPr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12.10.2023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12.10.2023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a:lstStyle/>
                    <a:p>
                      <a:pPr marL="104775" marR="38100" lvl="0" indent="0" algn="l" fontAlgn="t">
                        <a:lnSpc>
                          <a:spcPct val="100000"/>
                        </a:lnSpc>
                      </a:pPr>
                      <a:r>
                        <a:rPr lang="ru-RU" sz="800" u="none" spc="0">
                          <a:solidFill>
                            <a:srgbClr val="000000">
                              <a:alpha val="100000"/>
                            </a:srgbClr>
                          </a:solidFill>
                          <a:latin typeface="Scada"/>
                        </a:rPr>
                        <a:t>3.3. Разработка стандарта/норматива и тиражирование</a:t>
                      </a:r>
                    </a:p>
                  </a:txBody>
                  <a:tcPr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13.10.2023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17.10.2023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a:lstStyle/>
                    <a:p>
                      <a:pPr marL="104775" marR="38100" lvl="0" indent="0" algn="l" fontAlgn="t">
                        <a:lnSpc>
                          <a:spcPct val="100000"/>
                        </a:lnSpc>
                      </a:pPr>
                      <a:r>
                        <a:rPr lang="ru-RU" sz="800" u="none" spc="0">
                          <a:solidFill>
                            <a:srgbClr val="000000">
                              <a:alpha val="100000"/>
                            </a:srgbClr>
                          </a:solidFill>
                          <a:latin typeface="Scada"/>
                        </a:rPr>
                        <a:t>3.4. Закрытие проекта (отчет руководителю)</a:t>
                      </a:r>
                    </a:p>
                  </a:txBody>
                  <a:tcPr marL="104775"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18.10.2023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800" u="none" spc="0">
                          <a:solidFill>
                            <a:srgbClr val="000000">
                              <a:alpha val="100000"/>
                            </a:srgbClr>
                          </a:solidFill>
                          <a:latin typeface="Scada"/>
                        </a:rPr>
                        <a:t>20.10.2023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23850" y="180975"/>
          <a:ext cx="10620375" cy="7553325"/>
          <a:chOff x="323850" y="180975"/>
          <a:chExt cx="10620375" cy="7553325"/>
        </a:xfrm>
      </p:grpSpPr>
      <p:pic>
        <p:nvPicPr>
          <p:cNvPr id="80"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КАРТА ТЕКУЩЕГО СОСТОЯНИЯ ПРОЦЕССА</a:t>
            </a:r>
          </a:p>
        </p:txBody>
      </p:sp>
      <p:sp>
        <p:nvSpPr>
          <p:cNvPr id="5" name="TextBox 4"/>
          <p:cNvSpPr txBox="1"/>
          <p:nvPr/>
        </p:nvSpPr>
        <p:spPr>
          <a:xfrm>
            <a:off x="7915275" y="1076325"/>
            <a:ext cx="19050" cy="6477000"/>
          </a:xfrm>
          <a:prstGeom prst="rect">
            <a:avLst/>
          </a:prstGeom>
          <a:solidFill>
            <a:srgbClr val="2F658E">
              <a:alpha val="100000"/>
            </a:srgbClr>
          </a:solidFill>
        </p:spPr>
        <p:txBody>
          <a:bodyPr lIns="91440" tIns="45720" rIns="91440" bIns="45720" rtlCol="0">
            <a:spAutoFit/>
          </a:bodyPr>
          <a:lstStyle/>
          <a:p>
            <a:pPr marL="0" marR="0" lvl="0" indent="0" algn="l" fontAlgn="base">
              <a:lnSpc>
                <a:spcPct val="100000"/>
              </a:lnSpc>
            </a:pPr>
            <a:endParaRPr/>
          </a:p>
        </p:txBody>
      </p:sp>
      <p:sp>
        <p:nvSpPr>
          <p:cNvPr id="6" name="TextBox 5"/>
          <p:cNvSpPr txBox="1"/>
          <p:nvPr/>
        </p:nvSpPr>
        <p:spPr>
          <a:xfrm>
            <a:off x="7991475" y="1076325"/>
            <a:ext cx="2447925" cy="4324350"/>
          </a:xfrm>
          <a:prstGeom prst="rect">
            <a:avLst/>
          </a:prstGeom>
          <a:noFill/>
        </p:spPr>
        <p:txBody>
          <a:bodyPr lIns="91440" tIns="45720" rIns="91440" bIns="45720" rtlCol="0" anchor="t">
            <a:normAutofit/>
          </a:bodyPr>
          <a:lstStyle/>
          <a:p>
            <a:pPr marL="0" marR="0" lvl="0" indent="0" algn="l" fontAlgn="t">
              <a:lnSpc>
                <a:spcPct val="100000"/>
              </a:lnSpc>
            </a:pPr>
            <a:r>
              <a:rPr lang="ru-RU" sz="1100" b="1" u="none" spc="0">
                <a:solidFill>
                  <a:srgbClr val="2F658E">
                    <a:alpha val="100000"/>
                  </a:srgbClr>
                </a:solidFill>
                <a:latin typeface="Scada"/>
              </a:rPr>
              <a:t>Время протекания процесса:
</a:t>
            </a:r>
            <a:r>
              <a:rPr lang="ru-RU" sz="1200" b="1" u="none" spc="0">
                <a:solidFill>
                  <a:srgbClr val="000000">
                    <a:alpha val="100000"/>
                  </a:srgbClr>
                </a:solidFill>
                <a:latin typeface="Scada"/>
              </a:rPr>
              <a:t>8 мин
</a:t>
            </a:r>
            <a:r>
              <a:rPr lang="ru-RU" sz="1100" b="1" u="sng" spc="0">
                <a:solidFill>
                  <a:srgbClr val="990000">
                    <a:alpha val="100000"/>
                  </a:srgbClr>
                </a:solidFill>
                <a:latin typeface="Scada"/>
              </a:rPr>
              <a:t>Проблемы:
</a:t>
            </a:r>
            <a:r>
              <a:rPr lang="ru-RU" sz="1000" u="none" spc="0">
                <a:solidFill>
                  <a:srgbClr val="000000">
                    <a:alpha val="100000"/>
                  </a:srgbClr>
                </a:solidFill>
                <a:latin typeface="Scada"/>
              </a:rPr>
              <a:t>1. Потеря времени на ожидание ответа диспетчера ОДС
2. Потеря времени на приём информации от потребителя
3. Потеря времени на обработку и сверку запроса потребителя на наличие имеющихся отключений электрической энергии</a:t>
            </a:r>
          </a:p>
        </p:txBody>
      </p:sp>
      <p:sp>
        <p:nvSpPr>
          <p:cNvPr id="7" name="TextBox 6"/>
          <p:cNvSpPr txBox="1"/>
          <p:nvPr/>
        </p:nvSpPr>
        <p:spPr>
          <a:xfrm>
            <a:off x="7991475" y="5581650"/>
            <a:ext cx="2447925" cy="1619250"/>
          </a:xfrm>
          <a:prstGeom prst="rect">
            <a:avLst/>
          </a:prstGeom>
          <a:noFill/>
        </p:spPr>
        <p:txBody>
          <a:bodyPr lIns="91440" tIns="45720" rIns="91440" bIns="45720" rtlCol="0" anchor="t">
            <a:normAutofit/>
          </a:bodyPr>
          <a:lstStyle/>
          <a:p>
            <a:pPr marL="0" marR="0" lvl="0" indent="0" algn="l" fontAlgn="t">
              <a:lnSpc>
                <a:spcPct val="100000"/>
              </a:lnSpc>
            </a:pPr>
            <a:r>
              <a:rPr lang="ru-RU" sz="1100" b="1" u="none" spc="0">
                <a:solidFill>
                  <a:srgbClr val="2F658E">
                    <a:alpha val="100000"/>
                  </a:srgbClr>
                </a:solidFill>
                <a:latin typeface="Scada"/>
              </a:rPr>
              <a:t>Легенда:
</a:t>
            </a:r>
          </a:p>
        </p:txBody>
      </p:sp>
      <p:pic>
        <p:nvPicPr>
          <p:cNvPr id="8" name="Рисунок 7"/>
          <p:cNvPicPr>
            <a:picLocks noChangeAspect="1"/>
          </p:cNvPicPr>
          <p:nvPr/>
        </p:nvPicPr>
        <p:blipFill>
          <a:blip r:embed="rId3" cstate="print"/>
          <a:stretch>
            <a:fillRect/>
          </a:stretch>
        </p:blipFill>
        <p:spPr>
          <a:xfrm>
            <a:off x="8096250" y="5867400"/>
            <a:ext cx="809625" cy="428625"/>
          </a:xfrm>
          <a:prstGeom prst="rect">
            <a:avLst/>
          </a:prstGeom>
          <a:noFill/>
          <a:effectLst>
            <a:outerShdw blurRad="57150" dist="19050" dir="2700000" algn="br" rotWithShape="0">
              <a:srgbClr val="000000">
                <a:alpha val="50000"/>
              </a:srgbClr>
            </a:outerShdw>
          </a:effectLst>
        </p:spPr>
      </p:pic>
      <p:sp>
        <p:nvSpPr>
          <p:cNvPr id="9" name="TextBox 8"/>
          <p:cNvSpPr txBox="1"/>
          <p:nvPr/>
        </p:nvSpPr>
        <p:spPr>
          <a:xfrm>
            <a:off x="8096250" y="5867400"/>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1000" b="1" u="none" spc="0">
                <a:solidFill>
                  <a:srgbClr val="FFFFFF">
                    <a:alpha val="100000"/>
                  </a:srgbClr>
                </a:solidFill>
                <a:latin typeface="Scada"/>
              </a:rPr>
              <a:t>2</a:t>
            </a:r>
          </a:p>
        </p:txBody>
      </p:sp>
      <p:sp>
        <p:nvSpPr>
          <p:cNvPr id="10" name="TextBox 9"/>
          <p:cNvSpPr txBox="1"/>
          <p:nvPr/>
        </p:nvSpPr>
        <p:spPr>
          <a:xfrm>
            <a:off x="8096250" y="6334125"/>
            <a:ext cx="790575" cy="428625"/>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Проблема</a:t>
            </a:r>
          </a:p>
        </p:txBody>
      </p:sp>
      <p:pic>
        <p:nvPicPr>
          <p:cNvPr id="11" name="Рисунок 10"/>
          <p:cNvPicPr>
            <a:picLocks noChangeAspect="1"/>
          </p:cNvPicPr>
          <p:nvPr/>
        </p:nvPicPr>
        <p:blipFill>
          <a:blip r:embed="rId4" cstate="print"/>
          <a:stretch>
            <a:fillRect/>
          </a:stretch>
        </p:blipFill>
        <p:spPr>
          <a:xfrm>
            <a:off x="9001125" y="5867400"/>
            <a:ext cx="533400" cy="361950"/>
          </a:xfrm>
          <a:prstGeom prst="rect">
            <a:avLst/>
          </a:prstGeom>
          <a:noFill/>
          <a:effectLst>
            <a:outerShdw blurRad="57150" dist="19050" dir="2700000" algn="br" rotWithShape="0">
              <a:srgbClr val="000000">
                <a:alpha val="50000"/>
              </a:srgbClr>
            </a:outerShdw>
          </a:effectLst>
        </p:spPr>
      </p:pic>
      <p:sp>
        <p:nvSpPr>
          <p:cNvPr id="12" name="TextBox 11"/>
          <p:cNvSpPr txBox="1"/>
          <p:nvPr/>
        </p:nvSpPr>
        <p:spPr>
          <a:xfrm>
            <a:off x="9001125" y="5867400"/>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FFFFFF">
                    <a:alpha val="100000"/>
                  </a:srgbClr>
                </a:solidFill>
                <a:latin typeface="Scada"/>
              </a:rPr>
              <a:t>2</a:t>
            </a:r>
          </a:p>
        </p:txBody>
      </p:sp>
      <p:sp>
        <p:nvSpPr>
          <p:cNvPr id="13" name="TextBox 12"/>
          <p:cNvSpPr txBox="1"/>
          <p:nvPr/>
        </p:nvSpPr>
        <p:spPr>
          <a:xfrm>
            <a:off x="9001125" y="6267450"/>
            <a:ext cx="542925" cy="361950"/>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Решение</a:t>
            </a:r>
          </a:p>
        </p:txBody>
      </p:sp>
      <p:pic>
        <p:nvPicPr>
          <p:cNvPr id="14" name="Рисунок 13"/>
          <p:cNvPicPr>
            <a:picLocks noChangeAspect="1"/>
          </p:cNvPicPr>
          <p:nvPr/>
        </p:nvPicPr>
        <p:blipFill>
          <a:blip r:embed="rId5"/>
          <a:stretch>
            <a:fillRect/>
          </a:stretch>
        </p:blipFill>
        <p:spPr>
          <a:xfrm>
            <a:off x="9791700" y="5867400"/>
            <a:ext cx="723900" cy="400050"/>
          </a:xfrm>
          <a:prstGeom prst="rect">
            <a:avLst/>
          </a:prstGeom>
          <a:noFill/>
          <a:effectLst>
            <a:outerShdw blurRad="57150" dist="19050" dir="2700000" algn="br" rotWithShape="0">
              <a:srgbClr val="000000">
                <a:alpha val="50000"/>
              </a:srgbClr>
            </a:outerShdw>
          </a:effectLst>
        </p:spPr>
      </p:pic>
      <p:sp>
        <p:nvSpPr>
          <p:cNvPr id="15" name="TextBox 14"/>
          <p:cNvSpPr txBox="1"/>
          <p:nvPr/>
        </p:nvSpPr>
        <p:spPr>
          <a:xfrm>
            <a:off x="9648825" y="6296025"/>
            <a:ext cx="971550" cy="1076325"/>
          </a:xfrm>
          <a:prstGeom prst="rect">
            <a:avLst/>
          </a:prstGeom>
          <a:noFill/>
        </p:spPr>
        <p:txBody>
          <a:bodyPr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Возврат к предыдущему этапу</a:t>
            </a:r>
          </a:p>
        </p:txBody>
      </p:sp>
      <p:pic>
        <p:nvPicPr>
          <p:cNvPr id="16" name="Рисунок 15"/>
          <p:cNvPicPr>
            <a:picLocks noChangeAspect="1"/>
          </p:cNvPicPr>
          <p:nvPr/>
        </p:nvPicPr>
        <p:blipFill>
          <a:blip r:embed="rId6" cstate="print"/>
          <a:stretch>
            <a:fillRect/>
          </a:stretch>
        </p:blipFill>
        <p:spPr>
          <a:xfrm>
            <a:off x="9001125" y="6734175"/>
            <a:ext cx="590550" cy="361950"/>
          </a:xfrm>
          <a:prstGeom prst="rect">
            <a:avLst/>
          </a:prstGeom>
          <a:noFill/>
          <a:effectLst>
            <a:outerShdw blurRad="57150" dist="19050" dir="2700000" algn="br" rotWithShape="0">
              <a:srgbClr val="000000">
                <a:alpha val="50000"/>
              </a:srgbClr>
            </a:outerShdw>
          </a:effectLst>
        </p:spPr>
      </p:pic>
      <p:sp>
        <p:nvSpPr>
          <p:cNvPr id="17" name="TextBox 16"/>
          <p:cNvSpPr txBox="1"/>
          <p:nvPr/>
        </p:nvSpPr>
        <p:spPr>
          <a:xfrm>
            <a:off x="9001125"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3 ч</a:t>
            </a:r>
          </a:p>
        </p:txBody>
      </p:sp>
      <p:sp>
        <p:nvSpPr>
          <p:cNvPr id="18" name="TextBox 17"/>
          <p:cNvSpPr txBox="1"/>
          <p:nvPr/>
        </p:nvSpPr>
        <p:spPr>
          <a:xfrm>
            <a:off x="9001125"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pic>
        <p:nvPicPr>
          <p:cNvPr id="19" name="Рисунок 18"/>
          <p:cNvPicPr>
            <a:picLocks noChangeAspect="1"/>
          </p:cNvPicPr>
          <p:nvPr/>
        </p:nvPicPr>
        <p:blipFill>
          <a:blip r:embed="rId7" cstate="print"/>
          <a:stretch>
            <a:fillRect/>
          </a:stretch>
        </p:blipFill>
        <p:spPr>
          <a:xfrm>
            <a:off x="8096250" y="6734175"/>
            <a:ext cx="571500" cy="361950"/>
          </a:xfrm>
          <a:prstGeom prst="rect">
            <a:avLst/>
          </a:prstGeom>
          <a:noFill/>
          <a:effectLst>
            <a:outerShdw blurRad="57150" dist="19050" dir="2700000" algn="br" rotWithShape="0">
              <a:srgbClr val="000000">
                <a:alpha val="50000"/>
              </a:srgbClr>
            </a:outerShdw>
          </a:effectLst>
        </p:spPr>
      </p:pic>
      <p:sp>
        <p:nvSpPr>
          <p:cNvPr id="20" name="TextBox 19"/>
          <p:cNvSpPr txBox="1"/>
          <p:nvPr/>
        </p:nvSpPr>
        <p:spPr>
          <a:xfrm>
            <a:off x="8096250"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НЕТ</a:t>
            </a:r>
          </a:p>
        </p:txBody>
      </p:sp>
      <p:sp>
        <p:nvSpPr>
          <p:cNvPr id="21" name="TextBox 20"/>
          <p:cNvSpPr txBox="1"/>
          <p:nvPr/>
        </p:nvSpPr>
        <p:spPr>
          <a:xfrm>
            <a:off x="8096250"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sp>
        <p:nvSpPr>
          <p:cNvPr id="22" name="TextBox 21"/>
          <p:cNvSpPr txBox="1"/>
          <p:nvPr/>
        </p:nvSpPr>
        <p:spPr>
          <a:xfrm>
            <a:off x="72390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23" name="TextBox 22"/>
          <p:cNvSpPr txBox="1"/>
          <p:nvPr/>
        </p:nvSpPr>
        <p:spPr>
          <a:xfrm>
            <a:off x="723900" y="12573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Вход</a:t>
            </a:r>
          </a:p>
        </p:txBody>
      </p:sp>
      <p:sp>
        <p:nvSpPr>
          <p:cNvPr id="24" name="TextBox 23"/>
          <p:cNvSpPr txBox="1"/>
          <p:nvPr/>
        </p:nvSpPr>
        <p:spPr>
          <a:xfrm>
            <a:off x="72390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endParaRPr/>
          </a:p>
        </p:txBody>
      </p:sp>
      <p:sp>
        <p:nvSpPr>
          <p:cNvPr id="25" name="TextBox 24"/>
          <p:cNvSpPr txBox="1"/>
          <p:nvPr/>
        </p:nvSpPr>
        <p:spPr>
          <a:xfrm>
            <a:off x="723900" y="22669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Обращение потребителя к диспетчеру ОДС по телефону</a:t>
            </a:r>
          </a:p>
        </p:txBody>
      </p:sp>
      <p:sp>
        <p:nvSpPr>
          <p:cNvPr id="26" name="TextBox 25"/>
          <p:cNvSpPr txBox="1"/>
          <p:nvPr/>
        </p:nvSpPr>
        <p:spPr>
          <a:xfrm>
            <a:off x="723900" y="12573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27" name="Рисунок 26"/>
          <p:cNvPicPr>
            <a:picLocks noChangeAspect="1"/>
          </p:cNvPicPr>
          <p:nvPr/>
        </p:nvPicPr>
        <p:blipFill>
          <a:blip r:embed="rId8"/>
          <a:stretch>
            <a:fillRect/>
          </a:stretch>
        </p:blipFill>
        <p:spPr>
          <a:xfrm>
            <a:off x="2047875" y="2466975"/>
            <a:ext cx="342900" cy="428625"/>
          </a:xfrm>
          <a:prstGeom prst="rect">
            <a:avLst/>
          </a:prstGeom>
          <a:noFill/>
        </p:spPr>
      </p:pic>
      <p:sp>
        <p:nvSpPr>
          <p:cNvPr id="28" name="TextBox 27"/>
          <p:cNvSpPr txBox="1"/>
          <p:nvPr/>
        </p:nvSpPr>
        <p:spPr>
          <a:xfrm>
            <a:off x="248602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29" name="TextBox 28"/>
          <p:cNvSpPr txBox="1"/>
          <p:nvPr/>
        </p:nvSpPr>
        <p:spPr>
          <a:xfrm>
            <a:off x="248602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a:t>
            </a:r>
          </a:p>
        </p:txBody>
      </p:sp>
      <p:sp>
        <p:nvSpPr>
          <p:cNvPr id="30" name="TextBox 29"/>
          <p:cNvSpPr txBox="1"/>
          <p:nvPr/>
        </p:nvSpPr>
        <p:spPr>
          <a:xfrm>
            <a:off x="284797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3 мин</a:t>
            </a:r>
          </a:p>
        </p:txBody>
      </p:sp>
      <p:sp>
        <p:nvSpPr>
          <p:cNvPr id="31" name="TextBox 30"/>
          <p:cNvSpPr txBox="1"/>
          <p:nvPr/>
        </p:nvSpPr>
        <p:spPr>
          <a:xfrm>
            <a:off x="248602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Потребитель</a:t>
            </a:r>
          </a:p>
        </p:txBody>
      </p:sp>
      <p:sp>
        <p:nvSpPr>
          <p:cNvPr id="32" name="TextBox 31"/>
          <p:cNvSpPr txBox="1"/>
          <p:nvPr/>
        </p:nvSpPr>
        <p:spPr>
          <a:xfrm>
            <a:off x="248602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Ожидание ответа диспетчера ОДС об имеющихся отключениях электрической энергии</a:t>
            </a:r>
          </a:p>
        </p:txBody>
      </p:sp>
      <p:sp>
        <p:nvSpPr>
          <p:cNvPr id="33" name="TextBox 32"/>
          <p:cNvSpPr txBox="1"/>
          <p:nvPr/>
        </p:nvSpPr>
        <p:spPr>
          <a:xfrm>
            <a:off x="248602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34" name="TextBox 33"/>
          <p:cNvSpPr txBox="1"/>
          <p:nvPr/>
        </p:nvSpPr>
        <p:spPr>
          <a:xfrm>
            <a:off x="248602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35" name="Рисунок 34"/>
          <p:cNvPicPr>
            <a:picLocks noChangeAspect="1"/>
          </p:cNvPicPr>
          <p:nvPr/>
        </p:nvPicPr>
        <p:blipFill>
          <a:blip r:embed="rId9" cstate="print"/>
          <a:stretch>
            <a:fillRect/>
          </a:stretch>
        </p:blipFill>
        <p:spPr>
          <a:xfrm>
            <a:off x="3133725" y="3743325"/>
            <a:ext cx="790575" cy="419100"/>
          </a:xfrm>
          <a:prstGeom prst="rect">
            <a:avLst/>
          </a:prstGeom>
          <a:noFill/>
          <a:effectLst>
            <a:outerShdw blurRad="57150" dist="19050" dir="2700000" algn="br" rotWithShape="0">
              <a:srgbClr val="000000">
                <a:alpha val="50000"/>
              </a:srgbClr>
            </a:outerShdw>
          </a:effectLst>
        </p:spPr>
      </p:pic>
      <p:sp>
        <p:nvSpPr>
          <p:cNvPr id="36" name="TextBox 35"/>
          <p:cNvSpPr txBox="1"/>
          <p:nvPr/>
        </p:nvSpPr>
        <p:spPr>
          <a:xfrm>
            <a:off x="3133725" y="3743325"/>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1</a:t>
            </a:r>
          </a:p>
        </p:txBody>
      </p:sp>
      <p:pic>
        <p:nvPicPr>
          <p:cNvPr id="37" name="Рисунок 36"/>
          <p:cNvPicPr>
            <a:picLocks noChangeAspect="1"/>
          </p:cNvPicPr>
          <p:nvPr/>
        </p:nvPicPr>
        <p:blipFill>
          <a:blip r:embed="rId10" cstate="print"/>
          <a:stretch>
            <a:fillRect/>
          </a:stretch>
        </p:blipFill>
        <p:spPr>
          <a:xfrm>
            <a:off x="2509838" y="3781425"/>
            <a:ext cx="561975" cy="361950"/>
          </a:xfrm>
          <a:prstGeom prst="rect">
            <a:avLst/>
          </a:prstGeom>
          <a:noFill/>
          <a:effectLst>
            <a:outerShdw blurRad="57150" dist="19050" dir="2700000" algn="br" rotWithShape="0">
              <a:srgbClr val="000000">
                <a:alpha val="50000"/>
              </a:srgbClr>
            </a:outerShdw>
          </a:effectLst>
        </p:spPr>
      </p:pic>
      <p:sp>
        <p:nvSpPr>
          <p:cNvPr id="38" name="TextBox 37"/>
          <p:cNvSpPr txBox="1"/>
          <p:nvPr/>
        </p:nvSpPr>
        <p:spPr>
          <a:xfrm>
            <a:off x="248602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39" name="Рисунок 38"/>
          <p:cNvPicPr>
            <a:picLocks noChangeAspect="1"/>
          </p:cNvPicPr>
          <p:nvPr/>
        </p:nvPicPr>
        <p:blipFill>
          <a:blip r:embed="rId8"/>
          <a:stretch>
            <a:fillRect/>
          </a:stretch>
        </p:blipFill>
        <p:spPr>
          <a:xfrm>
            <a:off x="3819525" y="2466975"/>
            <a:ext cx="342900" cy="428625"/>
          </a:xfrm>
          <a:prstGeom prst="rect">
            <a:avLst/>
          </a:prstGeom>
          <a:noFill/>
        </p:spPr>
      </p:pic>
      <p:sp>
        <p:nvSpPr>
          <p:cNvPr id="40" name="TextBox 39"/>
          <p:cNvSpPr txBox="1"/>
          <p:nvPr/>
        </p:nvSpPr>
        <p:spPr>
          <a:xfrm>
            <a:off x="424815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41" name="TextBox 40"/>
          <p:cNvSpPr txBox="1"/>
          <p:nvPr/>
        </p:nvSpPr>
        <p:spPr>
          <a:xfrm>
            <a:off x="4248150"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a:t>
            </a:r>
          </a:p>
        </p:txBody>
      </p:sp>
      <p:sp>
        <p:nvSpPr>
          <p:cNvPr id="42" name="TextBox 41"/>
          <p:cNvSpPr txBox="1"/>
          <p:nvPr/>
        </p:nvSpPr>
        <p:spPr>
          <a:xfrm>
            <a:off x="4610100"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 мин</a:t>
            </a:r>
          </a:p>
        </p:txBody>
      </p:sp>
      <p:sp>
        <p:nvSpPr>
          <p:cNvPr id="43" name="TextBox 42"/>
          <p:cNvSpPr txBox="1"/>
          <p:nvPr/>
        </p:nvSpPr>
        <p:spPr>
          <a:xfrm>
            <a:off x="424815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Потребитель</a:t>
            </a:r>
          </a:p>
        </p:txBody>
      </p:sp>
      <p:sp>
        <p:nvSpPr>
          <p:cNvPr id="44" name="TextBox 43"/>
          <p:cNvSpPr txBox="1"/>
          <p:nvPr/>
        </p:nvSpPr>
        <p:spPr>
          <a:xfrm>
            <a:off x="4248150"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Предоставляет информацию об отсутствии электрической энергии, длительности, возможных причинах по интересующему его адресу</a:t>
            </a:r>
          </a:p>
        </p:txBody>
      </p:sp>
      <p:sp>
        <p:nvSpPr>
          <p:cNvPr id="45" name="TextBox 44"/>
          <p:cNvSpPr txBox="1"/>
          <p:nvPr/>
        </p:nvSpPr>
        <p:spPr>
          <a:xfrm>
            <a:off x="4248150"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46" name="TextBox 45"/>
          <p:cNvSpPr txBox="1"/>
          <p:nvPr/>
        </p:nvSpPr>
        <p:spPr>
          <a:xfrm>
            <a:off x="4248150"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47" name="Рисунок 46"/>
          <p:cNvPicPr>
            <a:picLocks noChangeAspect="1"/>
          </p:cNvPicPr>
          <p:nvPr/>
        </p:nvPicPr>
        <p:blipFill>
          <a:blip r:embed="rId9" cstate="print"/>
          <a:stretch>
            <a:fillRect/>
          </a:stretch>
        </p:blipFill>
        <p:spPr>
          <a:xfrm>
            <a:off x="4895850" y="3743325"/>
            <a:ext cx="790575" cy="419100"/>
          </a:xfrm>
          <a:prstGeom prst="rect">
            <a:avLst/>
          </a:prstGeom>
          <a:noFill/>
          <a:effectLst>
            <a:outerShdw blurRad="57150" dist="19050" dir="2700000" algn="br" rotWithShape="0">
              <a:srgbClr val="000000">
                <a:alpha val="50000"/>
              </a:srgbClr>
            </a:outerShdw>
          </a:effectLst>
        </p:spPr>
      </p:pic>
      <p:sp>
        <p:nvSpPr>
          <p:cNvPr id="48" name="TextBox 47"/>
          <p:cNvSpPr txBox="1"/>
          <p:nvPr/>
        </p:nvSpPr>
        <p:spPr>
          <a:xfrm>
            <a:off x="4895850" y="3743325"/>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2</a:t>
            </a:r>
          </a:p>
        </p:txBody>
      </p:sp>
      <p:pic>
        <p:nvPicPr>
          <p:cNvPr id="49" name="Рисунок 48"/>
          <p:cNvPicPr>
            <a:picLocks noChangeAspect="1"/>
          </p:cNvPicPr>
          <p:nvPr/>
        </p:nvPicPr>
        <p:blipFill>
          <a:blip r:embed="rId10" cstate="print"/>
          <a:stretch>
            <a:fillRect/>
          </a:stretch>
        </p:blipFill>
        <p:spPr>
          <a:xfrm>
            <a:off x="4271963" y="3781425"/>
            <a:ext cx="561975" cy="361950"/>
          </a:xfrm>
          <a:prstGeom prst="rect">
            <a:avLst/>
          </a:prstGeom>
          <a:noFill/>
          <a:effectLst>
            <a:outerShdw blurRad="57150" dist="19050" dir="2700000" algn="br" rotWithShape="0">
              <a:srgbClr val="000000">
                <a:alpha val="50000"/>
              </a:srgbClr>
            </a:outerShdw>
          </a:effectLst>
        </p:spPr>
      </p:pic>
      <p:sp>
        <p:nvSpPr>
          <p:cNvPr id="50" name="TextBox 49"/>
          <p:cNvSpPr txBox="1"/>
          <p:nvPr/>
        </p:nvSpPr>
        <p:spPr>
          <a:xfrm>
            <a:off x="4248150"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51" name="Рисунок 50"/>
          <p:cNvPicPr>
            <a:picLocks noChangeAspect="1"/>
          </p:cNvPicPr>
          <p:nvPr/>
        </p:nvPicPr>
        <p:blipFill>
          <a:blip r:embed="rId8"/>
          <a:stretch>
            <a:fillRect/>
          </a:stretch>
        </p:blipFill>
        <p:spPr>
          <a:xfrm>
            <a:off x="5581650" y="2466975"/>
            <a:ext cx="342900" cy="428625"/>
          </a:xfrm>
          <a:prstGeom prst="rect">
            <a:avLst/>
          </a:prstGeom>
          <a:noFill/>
        </p:spPr>
      </p:pic>
      <p:sp>
        <p:nvSpPr>
          <p:cNvPr id="52" name="TextBox 51"/>
          <p:cNvSpPr txBox="1"/>
          <p:nvPr/>
        </p:nvSpPr>
        <p:spPr>
          <a:xfrm>
            <a:off x="601027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53" name="TextBox 52"/>
          <p:cNvSpPr txBox="1"/>
          <p:nvPr/>
        </p:nvSpPr>
        <p:spPr>
          <a:xfrm>
            <a:off x="601027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3</a:t>
            </a:r>
          </a:p>
        </p:txBody>
      </p:sp>
      <p:sp>
        <p:nvSpPr>
          <p:cNvPr id="54" name="TextBox 53"/>
          <p:cNvSpPr txBox="1"/>
          <p:nvPr/>
        </p:nvSpPr>
        <p:spPr>
          <a:xfrm>
            <a:off x="637222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 мин</a:t>
            </a:r>
          </a:p>
        </p:txBody>
      </p:sp>
      <p:sp>
        <p:nvSpPr>
          <p:cNvPr id="55" name="TextBox 54"/>
          <p:cNvSpPr txBox="1"/>
          <p:nvPr/>
        </p:nvSpPr>
        <p:spPr>
          <a:xfrm>
            <a:off x="601027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Диспетчер ОДС</a:t>
            </a:r>
          </a:p>
        </p:txBody>
      </p:sp>
      <p:sp>
        <p:nvSpPr>
          <p:cNvPr id="56" name="TextBox 55"/>
          <p:cNvSpPr txBox="1"/>
          <p:nvPr/>
        </p:nvSpPr>
        <p:spPr>
          <a:xfrm>
            <a:off x="601027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Сверка диспетчером ОДС плановых, аварийных отключений электрической энергии по местонахождению потребителя</a:t>
            </a:r>
          </a:p>
        </p:txBody>
      </p:sp>
      <p:sp>
        <p:nvSpPr>
          <p:cNvPr id="57" name="TextBox 56"/>
          <p:cNvSpPr txBox="1"/>
          <p:nvPr/>
        </p:nvSpPr>
        <p:spPr>
          <a:xfrm>
            <a:off x="601027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58" name="TextBox 57"/>
          <p:cNvSpPr txBox="1"/>
          <p:nvPr/>
        </p:nvSpPr>
        <p:spPr>
          <a:xfrm>
            <a:off x="601027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59" name="Рисунок 58"/>
          <p:cNvPicPr>
            <a:picLocks noChangeAspect="1"/>
          </p:cNvPicPr>
          <p:nvPr/>
        </p:nvPicPr>
        <p:blipFill>
          <a:blip r:embed="rId9" cstate="print"/>
          <a:stretch>
            <a:fillRect/>
          </a:stretch>
        </p:blipFill>
        <p:spPr>
          <a:xfrm>
            <a:off x="6657975" y="3743325"/>
            <a:ext cx="790575" cy="419100"/>
          </a:xfrm>
          <a:prstGeom prst="rect">
            <a:avLst/>
          </a:prstGeom>
          <a:noFill/>
          <a:effectLst>
            <a:outerShdw blurRad="57150" dist="19050" dir="2700000" algn="br" rotWithShape="0">
              <a:srgbClr val="000000">
                <a:alpha val="50000"/>
              </a:srgbClr>
            </a:outerShdw>
          </a:effectLst>
        </p:spPr>
      </p:pic>
      <p:sp>
        <p:nvSpPr>
          <p:cNvPr id="60" name="TextBox 59"/>
          <p:cNvSpPr txBox="1"/>
          <p:nvPr/>
        </p:nvSpPr>
        <p:spPr>
          <a:xfrm>
            <a:off x="6657975" y="3743325"/>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3</a:t>
            </a:r>
          </a:p>
        </p:txBody>
      </p:sp>
      <p:pic>
        <p:nvPicPr>
          <p:cNvPr id="61" name="Рисунок 60"/>
          <p:cNvPicPr>
            <a:picLocks noChangeAspect="1"/>
          </p:cNvPicPr>
          <p:nvPr/>
        </p:nvPicPr>
        <p:blipFill>
          <a:blip r:embed="rId10" cstate="print"/>
          <a:stretch>
            <a:fillRect/>
          </a:stretch>
        </p:blipFill>
        <p:spPr>
          <a:xfrm>
            <a:off x="6034088" y="3781425"/>
            <a:ext cx="561975" cy="361950"/>
          </a:xfrm>
          <a:prstGeom prst="rect">
            <a:avLst/>
          </a:prstGeom>
          <a:noFill/>
          <a:effectLst>
            <a:outerShdw blurRad="57150" dist="19050" dir="2700000" algn="br" rotWithShape="0">
              <a:srgbClr val="000000">
                <a:alpha val="50000"/>
              </a:srgbClr>
            </a:outerShdw>
          </a:effectLst>
        </p:spPr>
      </p:pic>
      <p:sp>
        <p:nvSpPr>
          <p:cNvPr id="62" name="TextBox 61"/>
          <p:cNvSpPr txBox="1"/>
          <p:nvPr/>
        </p:nvSpPr>
        <p:spPr>
          <a:xfrm>
            <a:off x="601027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63" name="Рисунок 62"/>
          <p:cNvPicPr>
            <a:picLocks noChangeAspect="1"/>
          </p:cNvPicPr>
          <p:nvPr/>
        </p:nvPicPr>
        <p:blipFill>
          <a:blip r:embed="rId8"/>
          <a:stretch>
            <a:fillRect/>
          </a:stretch>
        </p:blipFill>
        <p:spPr>
          <a:xfrm>
            <a:off x="7343775" y="2466975"/>
            <a:ext cx="342900" cy="428625"/>
          </a:xfrm>
          <a:prstGeom prst="rect">
            <a:avLst/>
          </a:prstGeom>
          <a:noFill/>
        </p:spPr>
      </p:pic>
      <p:sp>
        <p:nvSpPr>
          <p:cNvPr id="64" name="TextBox 63"/>
          <p:cNvSpPr txBox="1"/>
          <p:nvPr/>
        </p:nvSpPr>
        <p:spPr>
          <a:xfrm>
            <a:off x="72390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65" name="TextBox 64"/>
          <p:cNvSpPr txBox="1"/>
          <p:nvPr/>
        </p:nvSpPr>
        <p:spPr>
          <a:xfrm>
            <a:off x="723900" y="44958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4</a:t>
            </a:r>
          </a:p>
        </p:txBody>
      </p:sp>
      <p:sp>
        <p:nvSpPr>
          <p:cNvPr id="66" name="TextBox 65"/>
          <p:cNvSpPr txBox="1"/>
          <p:nvPr/>
        </p:nvSpPr>
        <p:spPr>
          <a:xfrm>
            <a:off x="1076325" y="44958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 мин</a:t>
            </a:r>
          </a:p>
        </p:txBody>
      </p:sp>
      <p:sp>
        <p:nvSpPr>
          <p:cNvPr id="67" name="TextBox 66"/>
          <p:cNvSpPr txBox="1"/>
          <p:nvPr/>
        </p:nvSpPr>
        <p:spPr>
          <a:xfrm>
            <a:off x="72390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Диспетчер ОДС</a:t>
            </a:r>
          </a:p>
        </p:txBody>
      </p:sp>
      <p:sp>
        <p:nvSpPr>
          <p:cNvPr id="68" name="TextBox 67"/>
          <p:cNvSpPr txBox="1"/>
          <p:nvPr/>
        </p:nvSpPr>
        <p:spPr>
          <a:xfrm>
            <a:off x="723900" y="55054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Диспетчер ОДС фиксирует заявку об отсутствии электрической энергии у потребителя</a:t>
            </a:r>
          </a:p>
        </p:txBody>
      </p:sp>
      <p:sp>
        <p:nvSpPr>
          <p:cNvPr id="69" name="TextBox 68"/>
          <p:cNvSpPr txBox="1"/>
          <p:nvPr/>
        </p:nvSpPr>
        <p:spPr>
          <a:xfrm>
            <a:off x="723900" y="70199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70" name="TextBox 69"/>
          <p:cNvSpPr txBox="1"/>
          <p:nvPr/>
        </p:nvSpPr>
        <p:spPr>
          <a:xfrm>
            <a:off x="723900" y="44958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71" name="Рисунок 70"/>
          <p:cNvPicPr>
            <a:picLocks noChangeAspect="1"/>
          </p:cNvPicPr>
          <p:nvPr/>
        </p:nvPicPr>
        <p:blipFill>
          <a:blip r:embed="rId10" cstate="print"/>
          <a:stretch>
            <a:fillRect/>
          </a:stretch>
        </p:blipFill>
        <p:spPr>
          <a:xfrm>
            <a:off x="1281113" y="7019925"/>
            <a:ext cx="561975" cy="361950"/>
          </a:xfrm>
          <a:prstGeom prst="rect">
            <a:avLst/>
          </a:prstGeom>
          <a:noFill/>
          <a:effectLst>
            <a:outerShdw blurRad="57150" dist="19050" dir="2700000" algn="br" rotWithShape="0">
              <a:srgbClr val="000000">
                <a:alpha val="50000"/>
              </a:srgbClr>
            </a:outerShdw>
          </a:effectLst>
        </p:spPr>
      </p:pic>
      <p:sp>
        <p:nvSpPr>
          <p:cNvPr id="72" name="TextBox 71"/>
          <p:cNvSpPr txBox="1"/>
          <p:nvPr/>
        </p:nvSpPr>
        <p:spPr>
          <a:xfrm>
            <a:off x="1257300" y="70580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73" name="Рисунок 72"/>
          <p:cNvPicPr>
            <a:picLocks noChangeAspect="1"/>
          </p:cNvPicPr>
          <p:nvPr/>
        </p:nvPicPr>
        <p:blipFill>
          <a:blip r:embed="rId8"/>
          <a:stretch>
            <a:fillRect/>
          </a:stretch>
        </p:blipFill>
        <p:spPr>
          <a:xfrm>
            <a:off x="323850" y="5705475"/>
            <a:ext cx="342900" cy="428625"/>
          </a:xfrm>
          <a:prstGeom prst="rect">
            <a:avLst/>
          </a:prstGeom>
          <a:noFill/>
        </p:spPr>
      </p:pic>
      <p:pic>
        <p:nvPicPr>
          <p:cNvPr id="74" name="Рисунок 73"/>
          <p:cNvPicPr>
            <a:picLocks noChangeAspect="1"/>
          </p:cNvPicPr>
          <p:nvPr/>
        </p:nvPicPr>
        <p:blipFill>
          <a:blip r:embed="rId8"/>
          <a:stretch>
            <a:fillRect/>
          </a:stretch>
        </p:blipFill>
        <p:spPr>
          <a:xfrm>
            <a:off x="2047875" y="5705475"/>
            <a:ext cx="342900" cy="428625"/>
          </a:xfrm>
          <a:prstGeom prst="rect">
            <a:avLst/>
          </a:prstGeom>
          <a:noFill/>
        </p:spPr>
      </p:pic>
      <p:sp>
        <p:nvSpPr>
          <p:cNvPr id="75" name="TextBox 74"/>
          <p:cNvSpPr txBox="1"/>
          <p:nvPr/>
        </p:nvSpPr>
        <p:spPr>
          <a:xfrm>
            <a:off x="2486025"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76" name="TextBox 75"/>
          <p:cNvSpPr txBox="1"/>
          <p:nvPr/>
        </p:nvSpPr>
        <p:spPr>
          <a:xfrm>
            <a:off x="2486025" y="44958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Выход</a:t>
            </a:r>
          </a:p>
        </p:txBody>
      </p:sp>
      <p:sp>
        <p:nvSpPr>
          <p:cNvPr id="77" name="TextBox 76"/>
          <p:cNvSpPr txBox="1"/>
          <p:nvPr/>
        </p:nvSpPr>
        <p:spPr>
          <a:xfrm>
            <a:off x="2486025"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endParaRPr/>
          </a:p>
        </p:txBody>
      </p:sp>
      <p:sp>
        <p:nvSpPr>
          <p:cNvPr id="78" name="TextBox 77"/>
          <p:cNvSpPr txBox="1"/>
          <p:nvPr/>
        </p:nvSpPr>
        <p:spPr>
          <a:xfrm>
            <a:off x="2486025" y="55054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Диспетчер ОДС предоставляет информацию потребителю по телефону об имеющихся плановых, аварийных отключениях электрической энергии</a:t>
            </a:r>
          </a:p>
        </p:txBody>
      </p:sp>
      <p:sp>
        <p:nvSpPr>
          <p:cNvPr id="79" name="TextBox 78"/>
          <p:cNvSpPr txBox="1"/>
          <p:nvPr/>
        </p:nvSpPr>
        <p:spPr>
          <a:xfrm>
            <a:off x="2486025" y="44958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7200900"/>
          <a:chOff x="361950" y="180975"/>
          <a:chExt cx="10439400" cy="7200900"/>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СБОР ФАКТИЧЕСКИХ ДАННЫХ ПРОЦЕССА</a:t>
            </a:r>
          </a:p>
        </p:txBody>
      </p:sp>
      <p:graphicFrame>
        <p:nvGraphicFramePr>
          <p:cNvPr id="5" name="Диаграмма 4"/>
          <p:cNvGraphicFramePr/>
          <p:nvPr/>
        </p:nvGraphicFramePr>
        <p:xfrm>
          <a:off x="361950" y="1438275"/>
          <a:ext cx="10077450" cy="57626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АНАЛИЗ И РЕШЕНИЕ ПРОБЛЕМ</a:t>
            </a:r>
          </a:p>
        </p:txBody>
      </p:sp>
      <p:graphicFrame>
        <p:nvGraphicFramePr>
          <p:cNvPr id="5" name="Таблица 4"/>
          <p:cNvGraphicFramePr>
            <a:graphicFrameLocks noGrp="1"/>
          </p:cNvGraphicFramePr>
          <p:nvPr/>
        </p:nvGraphicFramePr>
        <p:xfrm>
          <a:off x="361950" y="1438275"/>
          <a:ext cx="9944100" cy="2133600"/>
        </p:xfrm>
        <a:graphic>
          <a:graphicData uri="http://schemas.openxmlformats.org/drawingml/2006/table">
            <a:tbl>
              <a:tblPr firstRow="1" bandRow="1"/>
              <a:tblGrid>
                <a:gridCol w="542925"/>
                <a:gridCol w="3133725"/>
                <a:gridCol w="3133725"/>
                <a:gridCol w="3133725"/>
              </a:tblGrid>
              <a:tr h="0">
                <a:tc>
                  <a:txBody>
                    <a:bodyPr/>
                    <a:lstStyle/>
                    <a:p>
                      <a:pPr marL="38100" marR="38100" lvl="0" indent="0" algn="l" fontAlgn="t">
                        <a:lnSpc>
                          <a:spcPct val="100000"/>
                        </a:lnSpc>
                      </a:pPr>
                      <a:r>
                        <a:rPr lang="ru-RU" sz="1000" b="1" u="none" spc="0">
                          <a:solidFill>
                            <a:srgbClr val="000000">
                              <a:alpha val="100000"/>
                            </a:srgbClr>
                          </a:solidFill>
                          <a:latin typeface="Scada"/>
                        </a:rPr>
                        <a:t>n/n</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Проблема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Причина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Решение</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r>
              <a:tr h="0">
                <a:tc>
                  <a:txBody>
                    <a:bodyPr/>
                    <a:lstStyle/>
                    <a:p>
                      <a:pPr marL="38100" marR="38100" lvl="0" indent="0" algn="l" fontAlgn="t">
                        <a:lnSpc>
                          <a:spcPct val="100000"/>
                        </a:lnSpc>
                      </a:pPr>
                      <a:r>
                        <a:rPr lang="ru-RU" sz="1000" u="none" spc="0">
                          <a:solidFill>
                            <a:srgbClr val="000000">
                              <a:alpha val="100000"/>
                            </a:srgbClr>
                          </a:solidFill>
                          <a:latin typeface="Scada"/>
                        </a:rPr>
                        <a:t>1</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Потеря времени на ожидание ответа диспетчера ОДС</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Загруженность диспетчера при ликвидации аварийных ситуаций</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Перенаправление потребителя с основной АТС МУП "Электросервис" на отдельный канал АТС ОДС.</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a:lstStyle/>
                    <a:p>
                      <a:pPr marL="38100" marR="38100" lvl="0" indent="0" algn="l" fontAlgn="t">
                        <a:lnSpc>
                          <a:spcPct val="100000"/>
                        </a:lnSpc>
                      </a:pPr>
                      <a:r>
                        <a:rPr lang="ru-RU" sz="1000" u="none" spc="0">
                          <a:solidFill>
                            <a:srgbClr val="000000">
                              <a:alpha val="100000"/>
                            </a:srgbClr>
                          </a:solidFill>
                          <a:latin typeface="Scada"/>
                        </a:rPr>
                        <a:t>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Потеря времени на приём информации от потребителя</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Потребитель не интересуется информацией об имеющихся отключениях электрической энергии на официальном сайте МУП "Электросервис" посредством сети интернет</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Внедрение голосовой почты (автоответчика) на канале АТС ОДС для оповещения потребителей об имеющихся отключениях электрической энергии.</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a:lstStyle/>
                    <a:p>
                      <a:pPr marL="38100" marR="38100" lvl="0" indent="0" algn="l" fontAlgn="t">
                        <a:lnSpc>
                          <a:spcPct val="100000"/>
                        </a:lnSpc>
                      </a:pPr>
                      <a:r>
                        <a:rPr lang="ru-RU" sz="1000" u="none" spc="0">
                          <a:solidFill>
                            <a:srgbClr val="000000">
                              <a:alpha val="100000"/>
                            </a:srgbClr>
                          </a:solidFill>
                          <a:latin typeface="Scada"/>
                        </a:rPr>
                        <a:t>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Потеря времени на обработку и сверку запроса потребителя на наличие имеющихся отключений электрической энергии</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Необходимость точной ориентации диспетчера ОДС на местности для привязки объекта потребителя к объектам электросетевого хозяйства</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1000" u="none" spc="0">
                          <a:solidFill>
                            <a:srgbClr val="000000">
                              <a:alpha val="100000"/>
                            </a:srgbClr>
                          </a:solidFill>
                          <a:latin typeface="Scada"/>
                        </a:rPr>
                        <a:t>Адресная привязка потребителей, попавших под отключения электрической энергии на голосовую почту (автоответчик).</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23850" y="180975"/>
          <a:ext cx="10620375" cy="7553325"/>
          <a:chOff x="323850" y="180975"/>
          <a:chExt cx="10620375" cy="7553325"/>
        </a:xfrm>
      </p:grpSpPr>
      <p:pic>
        <p:nvPicPr>
          <p:cNvPr id="70"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КАРТА ЦЕЛЕВОГО СОСТОЯНИЯ ПРОЦЕССА</a:t>
            </a:r>
          </a:p>
        </p:txBody>
      </p:sp>
      <p:sp>
        <p:nvSpPr>
          <p:cNvPr id="5" name="TextBox 4"/>
          <p:cNvSpPr txBox="1"/>
          <p:nvPr/>
        </p:nvSpPr>
        <p:spPr>
          <a:xfrm>
            <a:off x="7915275" y="1076325"/>
            <a:ext cx="19050" cy="6477000"/>
          </a:xfrm>
          <a:prstGeom prst="rect">
            <a:avLst/>
          </a:prstGeom>
          <a:solidFill>
            <a:srgbClr val="2F658E">
              <a:alpha val="100000"/>
            </a:srgbClr>
          </a:solidFill>
        </p:spPr>
        <p:txBody>
          <a:bodyPr lIns="91440" tIns="45720" rIns="91440" bIns="45720" rtlCol="0">
            <a:spAutoFit/>
          </a:bodyPr>
          <a:lstStyle/>
          <a:p>
            <a:pPr marL="0" marR="0" lvl="0" indent="0" algn="l" fontAlgn="base">
              <a:lnSpc>
                <a:spcPct val="100000"/>
              </a:lnSpc>
            </a:pPr>
            <a:endParaRPr/>
          </a:p>
        </p:txBody>
      </p:sp>
      <p:sp>
        <p:nvSpPr>
          <p:cNvPr id="6" name="TextBox 5"/>
          <p:cNvSpPr txBox="1"/>
          <p:nvPr/>
        </p:nvSpPr>
        <p:spPr>
          <a:xfrm>
            <a:off x="7991475" y="1076325"/>
            <a:ext cx="2447925" cy="4324350"/>
          </a:xfrm>
          <a:prstGeom prst="rect">
            <a:avLst/>
          </a:prstGeom>
          <a:noFill/>
        </p:spPr>
        <p:txBody>
          <a:bodyPr lIns="91440" tIns="45720" rIns="91440" bIns="45720" rtlCol="0" anchor="t">
            <a:normAutofit/>
          </a:bodyPr>
          <a:lstStyle/>
          <a:p>
            <a:pPr marL="0" marR="0" lvl="0" indent="0" algn="l" fontAlgn="t">
              <a:lnSpc>
                <a:spcPct val="100000"/>
              </a:lnSpc>
            </a:pPr>
            <a:r>
              <a:rPr lang="ru-RU" sz="1100" b="1" u="none" spc="0">
                <a:solidFill>
                  <a:srgbClr val="2F658E">
                    <a:alpha val="100000"/>
                  </a:srgbClr>
                </a:solidFill>
                <a:latin typeface="Scada"/>
              </a:rPr>
              <a:t>Время протекания процесса:
</a:t>
            </a:r>
            <a:r>
              <a:rPr lang="ru-RU" sz="1200" b="1" u="none" spc="0">
                <a:solidFill>
                  <a:srgbClr val="000000">
                    <a:alpha val="100000"/>
                  </a:srgbClr>
                </a:solidFill>
                <a:latin typeface="Scada"/>
              </a:rPr>
              <a:t>3 мин
</a:t>
            </a:r>
            <a:r>
              <a:rPr lang="ru-RU" sz="1100" b="1" u="none" spc="0">
                <a:solidFill>
                  <a:srgbClr val="2F658E">
                    <a:alpha val="100000"/>
                  </a:srgbClr>
                </a:solidFill>
                <a:latin typeface="Scada"/>
              </a:rPr>
              <a:t>Предлагаемые решения:
</a:t>
            </a:r>
            <a:r>
              <a:rPr lang="ru-RU" sz="1000" u="none" spc="0">
                <a:solidFill>
                  <a:srgbClr val="000000">
                    <a:alpha val="100000"/>
                  </a:srgbClr>
                </a:solidFill>
                <a:latin typeface="Scada"/>
              </a:rPr>
              <a:t>1. Перенаправление потребителя с основной АТС МУП "Электросервис" на отдельный канал АТС ОДС.
2. Внедрение голосовой почты (автоответчика) на канале АТС ОДС для оповещения потребителей об имеющихся отключениях электрической энергии.
3. Адресная привязка потребителей, попавших под отключения электрической энергии на голосовую почту (автоответчик).</a:t>
            </a:r>
          </a:p>
        </p:txBody>
      </p:sp>
      <p:sp>
        <p:nvSpPr>
          <p:cNvPr id="7" name="TextBox 6"/>
          <p:cNvSpPr txBox="1"/>
          <p:nvPr/>
        </p:nvSpPr>
        <p:spPr>
          <a:xfrm>
            <a:off x="7991475" y="5581650"/>
            <a:ext cx="2447925" cy="1619250"/>
          </a:xfrm>
          <a:prstGeom prst="rect">
            <a:avLst/>
          </a:prstGeom>
          <a:noFill/>
        </p:spPr>
        <p:txBody>
          <a:bodyPr lIns="91440" tIns="45720" rIns="91440" bIns="45720" rtlCol="0" anchor="t">
            <a:normAutofit/>
          </a:bodyPr>
          <a:lstStyle/>
          <a:p>
            <a:pPr marL="0" marR="0" lvl="0" indent="0" algn="l" fontAlgn="t">
              <a:lnSpc>
                <a:spcPct val="100000"/>
              </a:lnSpc>
            </a:pPr>
            <a:r>
              <a:rPr lang="ru-RU" sz="1100" b="1" u="none" spc="0">
                <a:solidFill>
                  <a:srgbClr val="2F658E">
                    <a:alpha val="100000"/>
                  </a:srgbClr>
                </a:solidFill>
                <a:latin typeface="Scada"/>
              </a:rPr>
              <a:t>Легенда:
</a:t>
            </a:r>
          </a:p>
        </p:txBody>
      </p:sp>
      <p:pic>
        <p:nvPicPr>
          <p:cNvPr id="8" name="Рисунок 7"/>
          <p:cNvPicPr>
            <a:picLocks noChangeAspect="1"/>
          </p:cNvPicPr>
          <p:nvPr/>
        </p:nvPicPr>
        <p:blipFill>
          <a:blip r:embed="rId3" cstate="print"/>
          <a:stretch>
            <a:fillRect/>
          </a:stretch>
        </p:blipFill>
        <p:spPr>
          <a:xfrm>
            <a:off x="8096250" y="5867400"/>
            <a:ext cx="809625" cy="428625"/>
          </a:xfrm>
          <a:prstGeom prst="rect">
            <a:avLst/>
          </a:prstGeom>
          <a:noFill/>
          <a:effectLst>
            <a:outerShdw blurRad="57150" dist="19050" dir="2700000" algn="br" rotWithShape="0">
              <a:srgbClr val="000000">
                <a:alpha val="50000"/>
              </a:srgbClr>
            </a:outerShdw>
          </a:effectLst>
        </p:spPr>
      </p:pic>
      <p:sp>
        <p:nvSpPr>
          <p:cNvPr id="9" name="TextBox 8"/>
          <p:cNvSpPr txBox="1"/>
          <p:nvPr/>
        </p:nvSpPr>
        <p:spPr>
          <a:xfrm>
            <a:off x="8096250" y="5867400"/>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1000" b="1" u="none" spc="0">
                <a:solidFill>
                  <a:srgbClr val="FFFFFF">
                    <a:alpha val="100000"/>
                  </a:srgbClr>
                </a:solidFill>
                <a:latin typeface="Scada"/>
              </a:rPr>
              <a:t>2</a:t>
            </a:r>
          </a:p>
        </p:txBody>
      </p:sp>
      <p:sp>
        <p:nvSpPr>
          <p:cNvPr id="10" name="TextBox 9"/>
          <p:cNvSpPr txBox="1"/>
          <p:nvPr/>
        </p:nvSpPr>
        <p:spPr>
          <a:xfrm>
            <a:off x="8096250" y="6334125"/>
            <a:ext cx="790575" cy="428625"/>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Проблема</a:t>
            </a:r>
          </a:p>
        </p:txBody>
      </p:sp>
      <p:pic>
        <p:nvPicPr>
          <p:cNvPr id="11" name="Рисунок 10"/>
          <p:cNvPicPr>
            <a:picLocks noChangeAspect="1"/>
          </p:cNvPicPr>
          <p:nvPr/>
        </p:nvPicPr>
        <p:blipFill>
          <a:blip r:embed="rId4" cstate="print"/>
          <a:stretch>
            <a:fillRect/>
          </a:stretch>
        </p:blipFill>
        <p:spPr>
          <a:xfrm>
            <a:off x="9001125" y="5867400"/>
            <a:ext cx="533400" cy="361950"/>
          </a:xfrm>
          <a:prstGeom prst="rect">
            <a:avLst/>
          </a:prstGeom>
          <a:noFill/>
          <a:effectLst>
            <a:outerShdw blurRad="57150" dist="19050" dir="2700000" algn="br" rotWithShape="0">
              <a:srgbClr val="000000">
                <a:alpha val="50000"/>
              </a:srgbClr>
            </a:outerShdw>
          </a:effectLst>
        </p:spPr>
      </p:pic>
      <p:sp>
        <p:nvSpPr>
          <p:cNvPr id="12" name="TextBox 11"/>
          <p:cNvSpPr txBox="1"/>
          <p:nvPr/>
        </p:nvSpPr>
        <p:spPr>
          <a:xfrm>
            <a:off x="9001125" y="5867400"/>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FFFFFF">
                    <a:alpha val="100000"/>
                  </a:srgbClr>
                </a:solidFill>
                <a:latin typeface="Scada"/>
              </a:rPr>
              <a:t>2</a:t>
            </a:r>
          </a:p>
        </p:txBody>
      </p:sp>
      <p:sp>
        <p:nvSpPr>
          <p:cNvPr id="13" name="TextBox 12"/>
          <p:cNvSpPr txBox="1"/>
          <p:nvPr/>
        </p:nvSpPr>
        <p:spPr>
          <a:xfrm>
            <a:off x="9001125" y="6267450"/>
            <a:ext cx="542925" cy="361950"/>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Решение</a:t>
            </a:r>
          </a:p>
        </p:txBody>
      </p:sp>
      <p:pic>
        <p:nvPicPr>
          <p:cNvPr id="14" name="Рисунок 13"/>
          <p:cNvPicPr>
            <a:picLocks noChangeAspect="1"/>
          </p:cNvPicPr>
          <p:nvPr/>
        </p:nvPicPr>
        <p:blipFill>
          <a:blip r:embed="rId5"/>
          <a:stretch>
            <a:fillRect/>
          </a:stretch>
        </p:blipFill>
        <p:spPr>
          <a:xfrm>
            <a:off x="9791700" y="5867400"/>
            <a:ext cx="723900" cy="400050"/>
          </a:xfrm>
          <a:prstGeom prst="rect">
            <a:avLst/>
          </a:prstGeom>
          <a:noFill/>
          <a:effectLst>
            <a:outerShdw blurRad="57150" dist="19050" dir="2700000" algn="br" rotWithShape="0">
              <a:srgbClr val="000000">
                <a:alpha val="50000"/>
              </a:srgbClr>
            </a:outerShdw>
          </a:effectLst>
        </p:spPr>
      </p:pic>
      <p:sp>
        <p:nvSpPr>
          <p:cNvPr id="15" name="TextBox 14"/>
          <p:cNvSpPr txBox="1"/>
          <p:nvPr/>
        </p:nvSpPr>
        <p:spPr>
          <a:xfrm>
            <a:off x="9648825" y="6296025"/>
            <a:ext cx="971550" cy="1076325"/>
          </a:xfrm>
          <a:prstGeom prst="rect">
            <a:avLst/>
          </a:prstGeom>
          <a:noFill/>
        </p:spPr>
        <p:txBody>
          <a:bodyPr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Возврат к предыдущему этапу</a:t>
            </a:r>
          </a:p>
        </p:txBody>
      </p:sp>
      <p:pic>
        <p:nvPicPr>
          <p:cNvPr id="16" name="Рисунок 15"/>
          <p:cNvPicPr>
            <a:picLocks noChangeAspect="1"/>
          </p:cNvPicPr>
          <p:nvPr/>
        </p:nvPicPr>
        <p:blipFill>
          <a:blip r:embed="rId6" cstate="print"/>
          <a:stretch>
            <a:fillRect/>
          </a:stretch>
        </p:blipFill>
        <p:spPr>
          <a:xfrm>
            <a:off x="9001125" y="6734175"/>
            <a:ext cx="590550" cy="361950"/>
          </a:xfrm>
          <a:prstGeom prst="rect">
            <a:avLst/>
          </a:prstGeom>
          <a:noFill/>
          <a:effectLst>
            <a:outerShdw blurRad="57150" dist="19050" dir="2700000" algn="br" rotWithShape="0">
              <a:srgbClr val="000000">
                <a:alpha val="50000"/>
              </a:srgbClr>
            </a:outerShdw>
          </a:effectLst>
        </p:spPr>
      </p:pic>
      <p:sp>
        <p:nvSpPr>
          <p:cNvPr id="17" name="TextBox 16"/>
          <p:cNvSpPr txBox="1"/>
          <p:nvPr/>
        </p:nvSpPr>
        <p:spPr>
          <a:xfrm>
            <a:off x="9001125"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3 ч</a:t>
            </a:r>
          </a:p>
        </p:txBody>
      </p:sp>
      <p:sp>
        <p:nvSpPr>
          <p:cNvPr id="18" name="TextBox 17"/>
          <p:cNvSpPr txBox="1"/>
          <p:nvPr/>
        </p:nvSpPr>
        <p:spPr>
          <a:xfrm>
            <a:off x="9001125"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pic>
        <p:nvPicPr>
          <p:cNvPr id="19" name="Рисунок 18"/>
          <p:cNvPicPr>
            <a:picLocks noChangeAspect="1"/>
          </p:cNvPicPr>
          <p:nvPr/>
        </p:nvPicPr>
        <p:blipFill>
          <a:blip r:embed="rId7" cstate="print"/>
          <a:stretch>
            <a:fillRect/>
          </a:stretch>
        </p:blipFill>
        <p:spPr>
          <a:xfrm>
            <a:off x="8096250" y="6734175"/>
            <a:ext cx="571500" cy="361950"/>
          </a:xfrm>
          <a:prstGeom prst="rect">
            <a:avLst/>
          </a:prstGeom>
          <a:noFill/>
          <a:effectLst>
            <a:outerShdw blurRad="57150" dist="19050" dir="2700000" algn="br" rotWithShape="0">
              <a:srgbClr val="000000">
                <a:alpha val="50000"/>
              </a:srgbClr>
            </a:outerShdw>
          </a:effectLst>
        </p:spPr>
      </p:pic>
      <p:sp>
        <p:nvSpPr>
          <p:cNvPr id="20" name="TextBox 19"/>
          <p:cNvSpPr txBox="1"/>
          <p:nvPr/>
        </p:nvSpPr>
        <p:spPr>
          <a:xfrm>
            <a:off x="8096250"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НЕТ</a:t>
            </a:r>
          </a:p>
        </p:txBody>
      </p:sp>
      <p:sp>
        <p:nvSpPr>
          <p:cNvPr id="21" name="TextBox 20"/>
          <p:cNvSpPr txBox="1"/>
          <p:nvPr/>
        </p:nvSpPr>
        <p:spPr>
          <a:xfrm>
            <a:off x="8096250"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sp>
        <p:nvSpPr>
          <p:cNvPr id="22" name="TextBox 21"/>
          <p:cNvSpPr txBox="1"/>
          <p:nvPr/>
        </p:nvSpPr>
        <p:spPr>
          <a:xfrm>
            <a:off x="72390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23" name="TextBox 22"/>
          <p:cNvSpPr txBox="1"/>
          <p:nvPr/>
        </p:nvSpPr>
        <p:spPr>
          <a:xfrm>
            <a:off x="723900" y="12573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Вход</a:t>
            </a:r>
          </a:p>
        </p:txBody>
      </p:sp>
      <p:sp>
        <p:nvSpPr>
          <p:cNvPr id="24" name="TextBox 23"/>
          <p:cNvSpPr txBox="1"/>
          <p:nvPr/>
        </p:nvSpPr>
        <p:spPr>
          <a:xfrm>
            <a:off x="72390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endParaRPr/>
          </a:p>
        </p:txBody>
      </p:sp>
      <p:sp>
        <p:nvSpPr>
          <p:cNvPr id="25" name="TextBox 24"/>
          <p:cNvSpPr txBox="1"/>
          <p:nvPr/>
        </p:nvSpPr>
        <p:spPr>
          <a:xfrm>
            <a:off x="723900" y="22669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Обращение потребителя к диспетчеру ОДС по телефону</a:t>
            </a:r>
          </a:p>
        </p:txBody>
      </p:sp>
      <p:sp>
        <p:nvSpPr>
          <p:cNvPr id="26" name="TextBox 25"/>
          <p:cNvSpPr txBox="1"/>
          <p:nvPr/>
        </p:nvSpPr>
        <p:spPr>
          <a:xfrm>
            <a:off x="723900" y="12573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27" name="Рисунок 26"/>
          <p:cNvPicPr>
            <a:picLocks noChangeAspect="1"/>
          </p:cNvPicPr>
          <p:nvPr/>
        </p:nvPicPr>
        <p:blipFill>
          <a:blip r:embed="rId8"/>
          <a:stretch>
            <a:fillRect/>
          </a:stretch>
        </p:blipFill>
        <p:spPr>
          <a:xfrm>
            <a:off x="2047875" y="2466975"/>
            <a:ext cx="342900" cy="428625"/>
          </a:xfrm>
          <a:prstGeom prst="rect">
            <a:avLst/>
          </a:prstGeom>
          <a:noFill/>
        </p:spPr>
      </p:pic>
      <p:sp>
        <p:nvSpPr>
          <p:cNvPr id="28" name="TextBox 27"/>
          <p:cNvSpPr txBox="1"/>
          <p:nvPr/>
        </p:nvSpPr>
        <p:spPr>
          <a:xfrm>
            <a:off x="248602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29" name="TextBox 28"/>
          <p:cNvSpPr txBox="1"/>
          <p:nvPr/>
        </p:nvSpPr>
        <p:spPr>
          <a:xfrm>
            <a:off x="248602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a:t>
            </a:r>
          </a:p>
        </p:txBody>
      </p:sp>
      <p:sp>
        <p:nvSpPr>
          <p:cNvPr id="30" name="TextBox 29"/>
          <p:cNvSpPr txBox="1"/>
          <p:nvPr/>
        </p:nvSpPr>
        <p:spPr>
          <a:xfrm>
            <a:off x="284797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dirty="0">
                <a:solidFill>
                  <a:srgbClr val="000000">
                    <a:alpha val="100000"/>
                  </a:srgbClr>
                </a:solidFill>
                <a:latin typeface="Scada"/>
              </a:rPr>
              <a:t>1 </a:t>
            </a:r>
            <a:r>
              <a:rPr lang="ru-RU" sz="900" u="none" spc="0" dirty="0" smtClean="0">
                <a:solidFill>
                  <a:srgbClr val="000000">
                    <a:alpha val="100000"/>
                  </a:srgbClr>
                </a:solidFill>
                <a:latin typeface="Scada"/>
              </a:rPr>
              <a:t>мин.</a:t>
            </a:r>
            <a:endParaRPr lang="ru-RU" sz="900" u="none" spc="0" dirty="0">
              <a:solidFill>
                <a:srgbClr val="000000">
                  <a:alpha val="100000"/>
                </a:srgbClr>
              </a:solidFill>
              <a:latin typeface="Scada"/>
            </a:endParaRPr>
          </a:p>
        </p:txBody>
      </p:sp>
      <p:sp>
        <p:nvSpPr>
          <p:cNvPr id="31" name="TextBox 30"/>
          <p:cNvSpPr txBox="1"/>
          <p:nvPr/>
        </p:nvSpPr>
        <p:spPr>
          <a:xfrm>
            <a:off x="248602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Потребитель</a:t>
            </a:r>
          </a:p>
        </p:txBody>
      </p:sp>
      <p:sp>
        <p:nvSpPr>
          <p:cNvPr id="32" name="TextBox 31"/>
          <p:cNvSpPr txBox="1"/>
          <p:nvPr/>
        </p:nvSpPr>
        <p:spPr>
          <a:xfrm>
            <a:off x="248602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Обращение потребителя по телефону на общий номер МУП "Электросервис". </a:t>
            </a:r>
          </a:p>
        </p:txBody>
      </p:sp>
      <p:sp>
        <p:nvSpPr>
          <p:cNvPr id="33" name="TextBox 32"/>
          <p:cNvSpPr txBox="1"/>
          <p:nvPr/>
        </p:nvSpPr>
        <p:spPr>
          <a:xfrm>
            <a:off x="248602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34" name="TextBox 33"/>
          <p:cNvSpPr txBox="1"/>
          <p:nvPr/>
        </p:nvSpPr>
        <p:spPr>
          <a:xfrm>
            <a:off x="248602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35" name="Рисунок 34"/>
          <p:cNvPicPr>
            <a:picLocks noChangeAspect="1"/>
          </p:cNvPicPr>
          <p:nvPr/>
        </p:nvPicPr>
        <p:blipFill>
          <a:blip r:embed="rId4" cstate="print"/>
          <a:stretch>
            <a:fillRect/>
          </a:stretch>
        </p:blipFill>
        <p:spPr>
          <a:xfrm>
            <a:off x="3138488" y="3781425"/>
            <a:ext cx="533400" cy="361950"/>
          </a:xfrm>
          <a:prstGeom prst="rect">
            <a:avLst/>
          </a:prstGeom>
          <a:noFill/>
          <a:effectLst>
            <a:outerShdw blurRad="57150" dist="19050" dir="2700000" algn="br" rotWithShape="0">
              <a:srgbClr val="000000">
                <a:alpha val="50000"/>
              </a:srgbClr>
            </a:outerShdw>
          </a:effectLst>
        </p:spPr>
      </p:pic>
      <p:sp>
        <p:nvSpPr>
          <p:cNvPr id="36" name="TextBox 35"/>
          <p:cNvSpPr txBox="1"/>
          <p:nvPr/>
        </p:nvSpPr>
        <p:spPr>
          <a:xfrm>
            <a:off x="3133725" y="378142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1</a:t>
            </a:r>
          </a:p>
        </p:txBody>
      </p:sp>
      <p:pic>
        <p:nvPicPr>
          <p:cNvPr id="37" name="Рисунок 36"/>
          <p:cNvPicPr>
            <a:picLocks noChangeAspect="1"/>
          </p:cNvPicPr>
          <p:nvPr/>
        </p:nvPicPr>
        <p:blipFill>
          <a:blip r:embed="rId9" cstate="print"/>
          <a:stretch>
            <a:fillRect/>
          </a:stretch>
        </p:blipFill>
        <p:spPr>
          <a:xfrm>
            <a:off x="2509838" y="3781425"/>
            <a:ext cx="561975" cy="361950"/>
          </a:xfrm>
          <a:prstGeom prst="rect">
            <a:avLst/>
          </a:prstGeom>
          <a:noFill/>
          <a:effectLst>
            <a:outerShdw blurRad="57150" dist="19050" dir="2700000" algn="br" rotWithShape="0">
              <a:srgbClr val="000000">
                <a:alpha val="50000"/>
              </a:srgbClr>
            </a:outerShdw>
          </a:effectLst>
        </p:spPr>
      </p:pic>
      <p:sp>
        <p:nvSpPr>
          <p:cNvPr id="38" name="TextBox 37"/>
          <p:cNvSpPr txBox="1"/>
          <p:nvPr/>
        </p:nvSpPr>
        <p:spPr>
          <a:xfrm>
            <a:off x="248602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39" name="Рисунок 38"/>
          <p:cNvPicPr>
            <a:picLocks noChangeAspect="1"/>
          </p:cNvPicPr>
          <p:nvPr/>
        </p:nvPicPr>
        <p:blipFill>
          <a:blip r:embed="rId8"/>
          <a:stretch>
            <a:fillRect/>
          </a:stretch>
        </p:blipFill>
        <p:spPr>
          <a:xfrm>
            <a:off x="3819525" y="2466975"/>
            <a:ext cx="342900" cy="428625"/>
          </a:xfrm>
          <a:prstGeom prst="rect">
            <a:avLst/>
          </a:prstGeom>
          <a:noFill/>
        </p:spPr>
      </p:pic>
      <p:sp>
        <p:nvSpPr>
          <p:cNvPr id="40" name="TextBox 39"/>
          <p:cNvSpPr txBox="1"/>
          <p:nvPr/>
        </p:nvSpPr>
        <p:spPr>
          <a:xfrm>
            <a:off x="424815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41" name="TextBox 40"/>
          <p:cNvSpPr txBox="1"/>
          <p:nvPr/>
        </p:nvSpPr>
        <p:spPr>
          <a:xfrm>
            <a:off x="4248150"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a:t>
            </a:r>
          </a:p>
        </p:txBody>
      </p:sp>
      <p:sp>
        <p:nvSpPr>
          <p:cNvPr id="42" name="TextBox 41"/>
          <p:cNvSpPr txBox="1"/>
          <p:nvPr/>
        </p:nvSpPr>
        <p:spPr>
          <a:xfrm>
            <a:off x="4610100"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dirty="0">
                <a:solidFill>
                  <a:srgbClr val="000000">
                    <a:alpha val="100000"/>
                  </a:srgbClr>
                </a:solidFill>
                <a:latin typeface="Scada"/>
              </a:rPr>
              <a:t>1 мин. </a:t>
            </a:r>
          </a:p>
        </p:txBody>
      </p:sp>
      <p:sp>
        <p:nvSpPr>
          <p:cNvPr id="43" name="TextBox 42"/>
          <p:cNvSpPr txBox="1"/>
          <p:nvPr/>
        </p:nvSpPr>
        <p:spPr>
          <a:xfrm>
            <a:off x="424815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Потребитель</a:t>
            </a:r>
          </a:p>
        </p:txBody>
      </p:sp>
      <p:sp>
        <p:nvSpPr>
          <p:cNvPr id="44" name="TextBox 43"/>
          <p:cNvSpPr txBox="1"/>
          <p:nvPr/>
        </p:nvSpPr>
        <p:spPr>
          <a:xfrm>
            <a:off x="4248150"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Autofit/>
          </a:bodyPr>
          <a:lstStyle/>
          <a:p>
            <a:pPr marL="0" marR="0" lvl="0" indent="0" algn="l" fontAlgn="t">
              <a:lnSpc>
                <a:spcPct val="100000"/>
              </a:lnSpc>
            </a:pPr>
            <a:r>
              <a:rPr lang="ru-RU" sz="850" u="none" spc="0" dirty="0">
                <a:solidFill>
                  <a:srgbClr val="000000">
                    <a:alpha val="100000"/>
                  </a:srgbClr>
                </a:solidFill>
                <a:latin typeface="Scada"/>
              </a:rPr>
              <a:t>Прослушивает ответ голосовой почты (автоответчика) автоматизированной телефонной станции об имеющихся отключениях электрической энергии. </a:t>
            </a:r>
          </a:p>
        </p:txBody>
      </p:sp>
      <p:sp>
        <p:nvSpPr>
          <p:cNvPr id="45" name="TextBox 44"/>
          <p:cNvSpPr txBox="1"/>
          <p:nvPr/>
        </p:nvSpPr>
        <p:spPr>
          <a:xfrm>
            <a:off x="4248150"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46" name="TextBox 45"/>
          <p:cNvSpPr txBox="1"/>
          <p:nvPr/>
        </p:nvSpPr>
        <p:spPr>
          <a:xfrm>
            <a:off x="4248150"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47" name="Рисунок 46"/>
          <p:cNvPicPr>
            <a:picLocks noChangeAspect="1"/>
          </p:cNvPicPr>
          <p:nvPr/>
        </p:nvPicPr>
        <p:blipFill>
          <a:blip r:embed="rId4" cstate="print"/>
          <a:stretch>
            <a:fillRect/>
          </a:stretch>
        </p:blipFill>
        <p:spPr>
          <a:xfrm>
            <a:off x="4900613" y="3781425"/>
            <a:ext cx="533400" cy="361950"/>
          </a:xfrm>
          <a:prstGeom prst="rect">
            <a:avLst/>
          </a:prstGeom>
          <a:noFill/>
          <a:effectLst>
            <a:outerShdw blurRad="57150" dist="19050" dir="2700000" algn="br" rotWithShape="0">
              <a:srgbClr val="000000">
                <a:alpha val="50000"/>
              </a:srgbClr>
            </a:outerShdw>
          </a:effectLst>
        </p:spPr>
      </p:pic>
      <p:sp>
        <p:nvSpPr>
          <p:cNvPr id="48" name="TextBox 47"/>
          <p:cNvSpPr txBox="1"/>
          <p:nvPr/>
        </p:nvSpPr>
        <p:spPr>
          <a:xfrm>
            <a:off x="4895850" y="378142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2</a:t>
            </a:r>
          </a:p>
        </p:txBody>
      </p:sp>
      <p:pic>
        <p:nvPicPr>
          <p:cNvPr id="49" name="Рисунок 48"/>
          <p:cNvPicPr>
            <a:picLocks noChangeAspect="1"/>
          </p:cNvPicPr>
          <p:nvPr/>
        </p:nvPicPr>
        <p:blipFill>
          <a:blip r:embed="rId9" cstate="print"/>
          <a:stretch>
            <a:fillRect/>
          </a:stretch>
        </p:blipFill>
        <p:spPr>
          <a:xfrm>
            <a:off x="4271963" y="3781425"/>
            <a:ext cx="561975" cy="361950"/>
          </a:xfrm>
          <a:prstGeom prst="rect">
            <a:avLst/>
          </a:prstGeom>
          <a:noFill/>
          <a:effectLst>
            <a:outerShdw blurRad="57150" dist="19050" dir="2700000" algn="br" rotWithShape="0">
              <a:srgbClr val="000000">
                <a:alpha val="50000"/>
              </a:srgbClr>
            </a:outerShdw>
          </a:effectLst>
        </p:spPr>
      </p:pic>
      <p:sp>
        <p:nvSpPr>
          <p:cNvPr id="50" name="TextBox 49"/>
          <p:cNvSpPr txBox="1"/>
          <p:nvPr/>
        </p:nvSpPr>
        <p:spPr>
          <a:xfrm>
            <a:off x="4248150"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51" name="Рисунок 50"/>
          <p:cNvPicPr>
            <a:picLocks noChangeAspect="1"/>
          </p:cNvPicPr>
          <p:nvPr/>
        </p:nvPicPr>
        <p:blipFill>
          <a:blip r:embed="rId8"/>
          <a:stretch>
            <a:fillRect/>
          </a:stretch>
        </p:blipFill>
        <p:spPr>
          <a:xfrm>
            <a:off x="5581650" y="2466975"/>
            <a:ext cx="342900" cy="428625"/>
          </a:xfrm>
          <a:prstGeom prst="rect">
            <a:avLst/>
          </a:prstGeom>
          <a:noFill/>
        </p:spPr>
      </p:pic>
      <p:sp>
        <p:nvSpPr>
          <p:cNvPr id="52" name="TextBox 51"/>
          <p:cNvSpPr txBox="1"/>
          <p:nvPr/>
        </p:nvSpPr>
        <p:spPr>
          <a:xfrm>
            <a:off x="601027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53" name="TextBox 52"/>
          <p:cNvSpPr txBox="1"/>
          <p:nvPr/>
        </p:nvSpPr>
        <p:spPr>
          <a:xfrm>
            <a:off x="601027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3</a:t>
            </a:r>
          </a:p>
        </p:txBody>
      </p:sp>
      <p:sp>
        <p:nvSpPr>
          <p:cNvPr id="54" name="TextBox 53"/>
          <p:cNvSpPr txBox="1"/>
          <p:nvPr/>
        </p:nvSpPr>
        <p:spPr>
          <a:xfrm>
            <a:off x="637222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dirty="0">
                <a:solidFill>
                  <a:srgbClr val="000000">
                    <a:alpha val="100000"/>
                  </a:srgbClr>
                </a:solidFill>
                <a:latin typeface="Scada"/>
              </a:rPr>
              <a:t>1 мин. </a:t>
            </a:r>
          </a:p>
        </p:txBody>
      </p:sp>
      <p:sp>
        <p:nvSpPr>
          <p:cNvPr id="55" name="TextBox 54"/>
          <p:cNvSpPr txBox="1"/>
          <p:nvPr/>
        </p:nvSpPr>
        <p:spPr>
          <a:xfrm>
            <a:off x="601027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Диспетчер ОДС</a:t>
            </a:r>
          </a:p>
        </p:txBody>
      </p:sp>
      <p:sp>
        <p:nvSpPr>
          <p:cNvPr id="56" name="TextBox 55"/>
          <p:cNvSpPr txBox="1"/>
          <p:nvPr/>
        </p:nvSpPr>
        <p:spPr>
          <a:xfrm>
            <a:off x="601027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Autofit/>
          </a:bodyPr>
          <a:lstStyle/>
          <a:p>
            <a:pPr marL="0" marR="0" lvl="0" indent="0" algn="l" fontAlgn="t">
              <a:lnSpc>
                <a:spcPct val="100000"/>
              </a:lnSpc>
            </a:pPr>
            <a:r>
              <a:rPr lang="ru-RU" sz="750" u="none" spc="0" dirty="0">
                <a:solidFill>
                  <a:srgbClr val="000000">
                    <a:alpha val="100000"/>
                  </a:srgbClr>
                </a:solidFill>
                <a:latin typeface="Scada"/>
              </a:rPr>
              <a:t>Ежедневно записывает информацию на голосовую почту (автоответчик) автоматизированной телефонной станции об имеющихся плановых, аварийных отключениях электрической энергии с указанием адресов отключаемых потребителей.</a:t>
            </a:r>
          </a:p>
        </p:txBody>
      </p:sp>
      <p:sp>
        <p:nvSpPr>
          <p:cNvPr id="57" name="TextBox 56"/>
          <p:cNvSpPr txBox="1"/>
          <p:nvPr/>
        </p:nvSpPr>
        <p:spPr>
          <a:xfrm>
            <a:off x="601027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58" name="TextBox 57"/>
          <p:cNvSpPr txBox="1"/>
          <p:nvPr/>
        </p:nvSpPr>
        <p:spPr>
          <a:xfrm>
            <a:off x="601027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59" name="Рисунок 58"/>
          <p:cNvPicPr>
            <a:picLocks noChangeAspect="1"/>
          </p:cNvPicPr>
          <p:nvPr/>
        </p:nvPicPr>
        <p:blipFill>
          <a:blip r:embed="rId4" cstate="print"/>
          <a:stretch>
            <a:fillRect/>
          </a:stretch>
        </p:blipFill>
        <p:spPr>
          <a:xfrm>
            <a:off x="6662738" y="3781425"/>
            <a:ext cx="533400" cy="361950"/>
          </a:xfrm>
          <a:prstGeom prst="rect">
            <a:avLst/>
          </a:prstGeom>
          <a:noFill/>
          <a:effectLst>
            <a:outerShdw blurRad="57150" dist="19050" dir="2700000" algn="br" rotWithShape="0">
              <a:srgbClr val="000000">
                <a:alpha val="50000"/>
              </a:srgbClr>
            </a:outerShdw>
          </a:effectLst>
        </p:spPr>
      </p:pic>
      <p:sp>
        <p:nvSpPr>
          <p:cNvPr id="60" name="TextBox 59"/>
          <p:cNvSpPr txBox="1"/>
          <p:nvPr/>
        </p:nvSpPr>
        <p:spPr>
          <a:xfrm>
            <a:off x="6657975" y="378142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FFFFFF">
                    <a:alpha val="100000"/>
                  </a:srgbClr>
                </a:solidFill>
                <a:latin typeface="Scada"/>
              </a:rPr>
              <a:t>3</a:t>
            </a:r>
          </a:p>
        </p:txBody>
      </p:sp>
      <p:pic>
        <p:nvPicPr>
          <p:cNvPr id="61" name="Рисунок 60"/>
          <p:cNvPicPr>
            <a:picLocks noChangeAspect="1"/>
          </p:cNvPicPr>
          <p:nvPr/>
        </p:nvPicPr>
        <p:blipFill>
          <a:blip r:embed="rId9" cstate="print"/>
          <a:stretch>
            <a:fillRect/>
          </a:stretch>
        </p:blipFill>
        <p:spPr>
          <a:xfrm>
            <a:off x="6034088" y="3781425"/>
            <a:ext cx="561975" cy="361950"/>
          </a:xfrm>
          <a:prstGeom prst="rect">
            <a:avLst/>
          </a:prstGeom>
          <a:noFill/>
          <a:effectLst>
            <a:outerShdw blurRad="57150" dist="19050" dir="2700000" algn="br" rotWithShape="0">
              <a:srgbClr val="000000">
                <a:alpha val="50000"/>
              </a:srgbClr>
            </a:outerShdw>
          </a:effectLst>
        </p:spPr>
      </p:pic>
      <p:sp>
        <p:nvSpPr>
          <p:cNvPr id="62" name="TextBox 61"/>
          <p:cNvSpPr txBox="1"/>
          <p:nvPr/>
        </p:nvSpPr>
        <p:spPr>
          <a:xfrm>
            <a:off x="601027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63" name="Рисунок 62"/>
          <p:cNvPicPr>
            <a:picLocks noChangeAspect="1"/>
          </p:cNvPicPr>
          <p:nvPr/>
        </p:nvPicPr>
        <p:blipFill>
          <a:blip r:embed="rId8"/>
          <a:stretch>
            <a:fillRect/>
          </a:stretch>
        </p:blipFill>
        <p:spPr>
          <a:xfrm>
            <a:off x="7343775" y="2466975"/>
            <a:ext cx="342900" cy="428625"/>
          </a:xfrm>
          <a:prstGeom prst="rect">
            <a:avLst/>
          </a:prstGeom>
          <a:noFill/>
        </p:spPr>
      </p:pic>
      <p:sp>
        <p:nvSpPr>
          <p:cNvPr id="64" name="TextBox 63"/>
          <p:cNvSpPr txBox="1"/>
          <p:nvPr/>
        </p:nvSpPr>
        <p:spPr>
          <a:xfrm>
            <a:off x="72390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65" name="TextBox 64"/>
          <p:cNvSpPr txBox="1"/>
          <p:nvPr/>
        </p:nvSpPr>
        <p:spPr>
          <a:xfrm>
            <a:off x="723900" y="44958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Выход</a:t>
            </a:r>
          </a:p>
        </p:txBody>
      </p:sp>
      <p:sp>
        <p:nvSpPr>
          <p:cNvPr id="66" name="TextBox 65"/>
          <p:cNvSpPr txBox="1"/>
          <p:nvPr/>
        </p:nvSpPr>
        <p:spPr>
          <a:xfrm>
            <a:off x="72390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endParaRPr/>
          </a:p>
        </p:txBody>
      </p:sp>
      <p:sp>
        <p:nvSpPr>
          <p:cNvPr id="67" name="TextBox 66"/>
          <p:cNvSpPr txBox="1"/>
          <p:nvPr/>
        </p:nvSpPr>
        <p:spPr>
          <a:xfrm>
            <a:off x="723900" y="55054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Потребитель автоматически получает информацию по телефону об имеющихся плановых, аварийных отключениях электрической энергии</a:t>
            </a:r>
          </a:p>
        </p:txBody>
      </p:sp>
      <p:sp>
        <p:nvSpPr>
          <p:cNvPr id="68" name="TextBox 67"/>
          <p:cNvSpPr txBox="1"/>
          <p:nvPr/>
        </p:nvSpPr>
        <p:spPr>
          <a:xfrm>
            <a:off x="723900" y="44958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69" name="Рисунок 68"/>
          <p:cNvPicPr>
            <a:picLocks noChangeAspect="1"/>
          </p:cNvPicPr>
          <p:nvPr/>
        </p:nvPicPr>
        <p:blipFill>
          <a:blip r:embed="rId8"/>
          <a:stretch>
            <a:fillRect/>
          </a:stretch>
        </p:blipFill>
        <p:spPr>
          <a:xfrm>
            <a:off x="323850" y="5705475"/>
            <a:ext cx="342900" cy="4286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1438275"/>
          <a:chOff x="361950" y="180975"/>
          <a:chExt cx="10439400" cy="1438275"/>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ПЛАН МЕРОПРИЯТИЙ</a:t>
            </a:r>
          </a:p>
        </p:txBody>
      </p:sp>
      <p:graphicFrame>
        <p:nvGraphicFramePr>
          <p:cNvPr id="5" name="Таблица 4"/>
          <p:cNvGraphicFramePr>
            <a:graphicFrameLocks noGrp="1"/>
          </p:cNvGraphicFramePr>
          <p:nvPr/>
        </p:nvGraphicFramePr>
        <p:xfrm>
          <a:off x="504825" y="1438275"/>
          <a:ext cx="9715500" cy="2377440"/>
        </p:xfrm>
        <a:graphic>
          <a:graphicData uri="http://schemas.openxmlformats.org/drawingml/2006/table">
            <a:tbl>
              <a:tblPr firstRow="1" bandRow="1"/>
              <a:tblGrid>
                <a:gridCol w="361950"/>
                <a:gridCol w="3238500"/>
                <a:gridCol w="1076325"/>
                <a:gridCol w="1076325"/>
                <a:gridCol w="3238500"/>
                <a:gridCol w="723900"/>
              </a:tblGrid>
              <a:tr h="0">
                <a:tc>
                  <a:txBody>
                    <a:bodyPr/>
                    <a:lstStyle/>
                    <a:p>
                      <a:pPr marL="38100" marR="38100" lvl="0" indent="0" algn="l" fontAlgn="t">
                        <a:lnSpc>
                          <a:spcPct val="100000"/>
                        </a:lnSpc>
                      </a:pPr>
                      <a:r>
                        <a:rPr lang="ru-RU" sz="1000" b="1" u="none" spc="0">
                          <a:solidFill>
                            <a:srgbClr val="000000">
                              <a:alpha val="100000"/>
                            </a:srgbClr>
                          </a:solidFill>
                          <a:latin typeface="Scada"/>
                        </a:rPr>
                        <a:t>пп</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Задача, Ответственный</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План</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Факт</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Замечания</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c>
                  <a:txBody>
                    <a:bodyPr/>
                    <a:lstStyle/>
                    <a:p>
                      <a:pPr marL="38100" marR="38100" lvl="0" indent="0" algn="l" fontAlgn="t">
                        <a:lnSpc>
                          <a:spcPct val="100000"/>
                        </a:lnSpc>
                      </a:pPr>
                      <a:r>
                        <a:rPr lang="ru-RU" sz="1000" b="1" u="none" spc="0">
                          <a:solidFill>
                            <a:srgbClr val="000000">
                              <a:alpha val="100000"/>
                            </a:srgbClr>
                          </a:solidFill>
                          <a:latin typeface="Scada"/>
                        </a:rPr>
                        <a:t>Статус</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solidFill>
                      <a:srgbClr val="EEEEEE">
                        <a:alpha val="100000"/>
                      </a:srgbClr>
                    </a:solidFill>
                  </a:tcPr>
                </a:tc>
              </a:tr>
              <a:tr h="0">
                <a:tc>
                  <a:txBody>
                    <a:bodyPr/>
                    <a:lstStyle/>
                    <a:p>
                      <a:pPr marL="38100" marR="38100" lvl="0" indent="0" algn="l" fontAlgn="t">
                        <a:lnSpc>
                          <a:spcPct val="100000"/>
                        </a:lnSpc>
                      </a:pPr>
                      <a:r>
                        <a:rPr lang="ru-RU" sz="900" u="none" spc="0">
                          <a:solidFill>
                            <a:srgbClr val="000000">
                              <a:alpha val="100000"/>
                            </a:srgbClr>
                          </a:solidFill>
                          <a:latin typeface="Scada"/>
                        </a:rPr>
                        <a:t>1</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Перенаправление потребителя с основной АТС МУП "Электросервис" на отдельный канал АТС ОДС.
(Ответственный: Мусихин Александр Витальевич)</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23.08.2023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16.08.2023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3200" u="none" spc="0">
                          <a:solidFill>
                            <a:srgbClr val="00CC00">
                              <a:alpha val="100000"/>
                            </a:srgbClr>
                          </a:solidFill>
                          <a:latin typeface="Scada"/>
                        </a:rPr>
                        <a:t>●</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a:lstStyle/>
                    <a:p>
                      <a:pPr marL="38100" marR="38100" lvl="0" indent="0" algn="l" fontAlgn="t">
                        <a:lnSpc>
                          <a:spcPct val="100000"/>
                        </a:lnSpc>
                      </a:pPr>
                      <a:r>
                        <a:rPr lang="ru-RU" sz="900" u="none" spc="0">
                          <a:solidFill>
                            <a:srgbClr val="000000">
                              <a:alpha val="100000"/>
                            </a:srgbClr>
                          </a:solidFill>
                          <a:latin typeface="Scada"/>
                        </a:rPr>
                        <a:t>2</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Внедрение голосовой почты (автоответчика) на канале АТС ОДС для оповещения потребителей об имеющихся отключениях электрической энергии.
(Ответственный: Мусихин Александр Витальевич)</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23.08.2023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16.08.2023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3200" u="none" spc="0">
                          <a:solidFill>
                            <a:srgbClr val="00CC00">
                              <a:alpha val="100000"/>
                            </a:srgbClr>
                          </a:solidFill>
                          <a:latin typeface="Scada"/>
                        </a:rPr>
                        <a:t>●</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0">
                <a:tc>
                  <a:txBody>
                    <a:bodyPr/>
                    <a:lstStyle/>
                    <a:p>
                      <a:pPr marL="38100" marR="38100" lvl="0" indent="0" algn="l" fontAlgn="t">
                        <a:lnSpc>
                          <a:spcPct val="100000"/>
                        </a:lnSpc>
                      </a:pPr>
                      <a:r>
                        <a:rPr lang="ru-RU" sz="900" u="none" spc="0">
                          <a:solidFill>
                            <a:srgbClr val="000000">
                              <a:alpha val="100000"/>
                            </a:srgbClr>
                          </a:solidFill>
                          <a:latin typeface="Scada"/>
                        </a:rPr>
                        <a:t>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Адресная привязка потребителей, попавших под отключения электрической энергии на голосовую почту (автоответчик).
(Ответственный: Побачаев Геннадий Геннадьевич)</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23.08.2023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16.08.2023</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900" u="none" spc="0">
                          <a:solidFill>
                            <a:srgbClr val="000000">
                              <a:alpha val="100000"/>
                            </a:srgbClr>
                          </a:solidFill>
                          <a:latin typeface="Scada"/>
                        </a:rPr>
                        <a:t> </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38100" marR="38100" lvl="0" indent="0" algn="l" fontAlgn="t">
                        <a:lnSpc>
                          <a:spcPct val="100000"/>
                        </a:lnSpc>
                      </a:pPr>
                      <a:r>
                        <a:rPr lang="ru-RU" sz="3200" u="none" spc="0">
                          <a:solidFill>
                            <a:srgbClr val="00CC00">
                              <a:alpha val="100000"/>
                            </a:srgbClr>
                          </a:solidFill>
                          <a:latin typeface="Scada"/>
                        </a:rPr>
                        <a:t>●</a:t>
                      </a:r>
                    </a:p>
                  </a:txBody>
                  <a:tcPr marL="38100" marR="38100" marT="38100" marB="38100">
                    <a:lnL w="12700" cap="flat" cmpd="sng" algn="ctr">
                      <a:solidFill>
                        <a:srgbClr val="000000">
                          <a:alpha val="100000"/>
                        </a:srgbClr>
                      </a:solidFill>
                      <a:prstDash val="solid"/>
                      <a:round/>
                      <a:headEnd type="none" w="med" len="med"/>
                      <a:tailEnd type="none" w="med" len="med"/>
                    </a:lnL>
                    <a:lnR w="12700" cap="flat" cmpd="sng" algn="ctr">
                      <a:solidFill>
                        <a:srgbClr val="000000">
                          <a:alpha val="100000"/>
                        </a:srgbClr>
                      </a:solidFill>
                      <a:prstDash val="solid"/>
                      <a:round/>
                      <a:headEnd type="none" w="med" len="med"/>
                      <a:tailEnd type="none" w="med" len="med"/>
                    </a:lnR>
                    <a:lnT w="12700" cap="flat" cmpd="sng" algn="ctr">
                      <a:solidFill>
                        <a:srgbClr val="000000">
                          <a:alpha val="100000"/>
                        </a:srgbClr>
                      </a:solidFill>
                      <a:prstDash val="solid"/>
                      <a:round/>
                      <a:headEnd type="none" w="med" len="med"/>
                      <a:tailEnd type="none" w="med" len="med"/>
                    </a:lnT>
                    <a:lnB w="12700" cap="flat" cmpd="sng" algn="ctr">
                      <a:solidFill>
                        <a:srgbClr val="000000">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61950" y="180975"/>
          <a:ext cx="10439400" cy="7200900"/>
          <a:chOff x="361950" y="180975"/>
          <a:chExt cx="10439400" cy="7200900"/>
        </a:xfrm>
      </p:grpSpPr>
      <p:pic>
        <p:nvPicPr>
          <p:cNvPr id="6"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МОНИТОРИНГ ДОСТИГНУТЫХ РЕЗУЛЬТАТОВ</a:t>
            </a:r>
          </a:p>
        </p:txBody>
      </p:sp>
      <p:graphicFrame>
        <p:nvGraphicFramePr>
          <p:cNvPr id="5" name="Диаграмма 4"/>
          <p:cNvGraphicFramePr/>
          <p:nvPr/>
        </p:nvGraphicFramePr>
        <p:xfrm>
          <a:off x="361950" y="1438275"/>
          <a:ext cx="10077450" cy="57626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23850" y="180975"/>
          <a:ext cx="10620375" cy="7553325"/>
          <a:chOff x="323850" y="180975"/>
          <a:chExt cx="10620375" cy="7553325"/>
        </a:xfrm>
      </p:grpSpPr>
      <p:pic>
        <p:nvPicPr>
          <p:cNvPr id="64" name="Logo"/>
          <p:cNvPicPr>
            <a:picLocks noChangeAspect="1"/>
          </p:cNvPicPr>
          <p:nvPr/>
        </p:nvPicPr>
        <p:blipFill>
          <a:blip r:embed="rId2"/>
          <a:stretch>
            <a:fillRect/>
          </a:stretch>
        </p:blipFill>
        <p:spPr>
          <a:xfrm>
            <a:off x="361950" y="219075"/>
            <a:ext cx="1543050" cy="428625"/>
          </a:xfrm>
          <a:prstGeom prst="rect">
            <a:avLst/>
          </a:prstGeom>
          <a:noFill/>
        </p:spPr>
      </p:pic>
      <p:sp>
        <p:nvSpPr>
          <p:cNvPr id="2" name="TextBox 1"/>
          <p:cNvSpPr txBox="1"/>
          <p:nvPr/>
        </p:nvSpPr>
        <p:spPr>
          <a:xfrm>
            <a:off x="361950" y="790575"/>
            <a:ext cx="10077450" cy="190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TextBox 2"/>
          <p:cNvSpPr txBox="1"/>
          <p:nvPr/>
        </p:nvSpPr>
        <p:spPr>
          <a:xfrm>
            <a:off x="7200900" y="752475"/>
            <a:ext cx="3238500" cy="57150"/>
          </a:xfrm>
          <a:prstGeom prst="rect">
            <a:avLst/>
          </a:prstGeom>
          <a:solidFill>
            <a:srgbClr val="336699">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TextBox 3"/>
          <p:cNvSpPr txBox="1"/>
          <p:nvPr/>
        </p:nvSpPr>
        <p:spPr>
          <a:xfrm>
            <a:off x="2524125" y="180975"/>
            <a:ext cx="7915275" cy="504825"/>
          </a:xfrm>
          <a:prstGeom prst="rect">
            <a:avLst/>
          </a:prstGeom>
          <a:noFill/>
        </p:spPr>
        <p:txBody>
          <a:bodyPr lIns="91440" tIns="45720" rIns="91440" bIns="45720" rtlCol="0" anchor="b">
            <a:normAutofit/>
          </a:bodyPr>
          <a:lstStyle/>
          <a:p>
            <a:pPr marL="0" marR="0" lvl="0" indent="0" algn="r" fontAlgn="b">
              <a:lnSpc>
                <a:spcPct val="100000"/>
              </a:lnSpc>
            </a:pPr>
            <a:r>
              <a:rPr lang="ru-RU" sz="2200" b="1" u="none" spc="0">
                <a:solidFill>
                  <a:srgbClr val="000000">
                    <a:alpha val="100000"/>
                  </a:srgbClr>
                </a:solidFill>
                <a:latin typeface="Scada"/>
              </a:rPr>
              <a:t>КАРТА ДОСТИГНУТОГО СОСТОЯНИЯ ПРОЦЕССА</a:t>
            </a:r>
          </a:p>
        </p:txBody>
      </p:sp>
      <p:sp>
        <p:nvSpPr>
          <p:cNvPr id="5" name="TextBox 4"/>
          <p:cNvSpPr txBox="1"/>
          <p:nvPr/>
        </p:nvSpPr>
        <p:spPr>
          <a:xfrm>
            <a:off x="7915275" y="1076325"/>
            <a:ext cx="19050" cy="6477000"/>
          </a:xfrm>
          <a:prstGeom prst="rect">
            <a:avLst/>
          </a:prstGeom>
          <a:solidFill>
            <a:srgbClr val="2F658E">
              <a:alpha val="100000"/>
            </a:srgbClr>
          </a:solidFill>
        </p:spPr>
        <p:txBody>
          <a:bodyPr lIns="91440" tIns="45720" rIns="91440" bIns="45720" rtlCol="0">
            <a:spAutoFit/>
          </a:bodyPr>
          <a:lstStyle/>
          <a:p>
            <a:pPr marL="0" marR="0" lvl="0" indent="0" algn="l" fontAlgn="base">
              <a:lnSpc>
                <a:spcPct val="100000"/>
              </a:lnSpc>
            </a:pPr>
            <a:endParaRPr/>
          </a:p>
        </p:txBody>
      </p:sp>
      <p:sp>
        <p:nvSpPr>
          <p:cNvPr id="6" name="TextBox 5"/>
          <p:cNvSpPr txBox="1"/>
          <p:nvPr/>
        </p:nvSpPr>
        <p:spPr>
          <a:xfrm>
            <a:off x="7991475" y="1076325"/>
            <a:ext cx="2447925" cy="4324350"/>
          </a:xfrm>
          <a:prstGeom prst="rect">
            <a:avLst/>
          </a:prstGeom>
          <a:noFill/>
        </p:spPr>
        <p:txBody>
          <a:bodyPr lIns="91440" tIns="45720" rIns="91440" bIns="45720" rtlCol="0" anchor="t">
            <a:normAutofit/>
          </a:bodyPr>
          <a:lstStyle/>
          <a:p>
            <a:pPr marL="0" marR="0" lvl="0" indent="0" algn="l" fontAlgn="t">
              <a:lnSpc>
                <a:spcPct val="100000"/>
              </a:lnSpc>
            </a:pPr>
            <a:r>
              <a:rPr lang="ru-RU" sz="1100" b="1" u="none" spc="0">
                <a:solidFill>
                  <a:srgbClr val="2F658E">
                    <a:alpha val="100000"/>
                  </a:srgbClr>
                </a:solidFill>
                <a:latin typeface="Scada"/>
              </a:rPr>
              <a:t>Время протекания процесса:
</a:t>
            </a:r>
            <a:r>
              <a:rPr lang="ru-RU" sz="1200" b="1" u="none" spc="0">
                <a:solidFill>
                  <a:srgbClr val="000000">
                    <a:alpha val="100000"/>
                  </a:srgbClr>
                </a:solidFill>
                <a:latin typeface="Scada"/>
              </a:rPr>
              <a:t>3 мин
</a:t>
            </a:r>
            <a:r>
              <a:rPr lang="ru-RU" sz="1100" b="1" u="none" spc="0">
                <a:solidFill>
                  <a:srgbClr val="2F658E">
                    <a:alpha val="100000"/>
                  </a:srgbClr>
                </a:solidFill>
                <a:latin typeface="Scada"/>
              </a:rPr>
              <a:t>Решения:
</a:t>
            </a:r>
            <a:r>
              <a:rPr lang="ru-RU" sz="1000" u="none" spc="0">
                <a:solidFill>
                  <a:srgbClr val="000000">
                    <a:alpha val="100000"/>
                  </a:srgbClr>
                </a:solidFill>
                <a:latin typeface="Scada"/>
              </a:rPr>
              <a:t> </a:t>
            </a:r>
          </a:p>
        </p:txBody>
      </p:sp>
      <p:sp>
        <p:nvSpPr>
          <p:cNvPr id="7" name="TextBox 6"/>
          <p:cNvSpPr txBox="1"/>
          <p:nvPr/>
        </p:nvSpPr>
        <p:spPr>
          <a:xfrm>
            <a:off x="7991475" y="5581650"/>
            <a:ext cx="2447925" cy="1619250"/>
          </a:xfrm>
          <a:prstGeom prst="rect">
            <a:avLst/>
          </a:prstGeom>
          <a:noFill/>
        </p:spPr>
        <p:txBody>
          <a:bodyPr lIns="91440" tIns="45720" rIns="91440" bIns="45720" rtlCol="0" anchor="t">
            <a:normAutofit/>
          </a:bodyPr>
          <a:lstStyle/>
          <a:p>
            <a:pPr marL="0" marR="0" lvl="0" indent="0" algn="l" fontAlgn="t">
              <a:lnSpc>
                <a:spcPct val="100000"/>
              </a:lnSpc>
            </a:pPr>
            <a:r>
              <a:rPr lang="ru-RU" sz="1100" b="1" u="none" spc="0">
                <a:solidFill>
                  <a:srgbClr val="2F658E">
                    <a:alpha val="100000"/>
                  </a:srgbClr>
                </a:solidFill>
                <a:latin typeface="Scada"/>
              </a:rPr>
              <a:t>Легенда:
</a:t>
            </a:r>
          </a:p>
        </p:txBody>
      </p:sp>
      <p:pic>
        <p:nvPicPr>
          <p:cNvPr id="8" name="Рисунок 7"/>
          <p:cNvPicPr>
            <a:picLocks noChangeAspect="1"/>
          </p:cNvPicPr>
          <p:nvPr/>
        </p:nvPicPr>
        <p:blipFill>
          <a:blip r:embed="rId3" cstate="print"/>
          <a:stretch>
            <a:fillRect/>
          </a:stretch>
        </p:blipFill>
        <p:spPr>
          <a:xfrm>
            <a:off x="8096250" y="5867400"/>
            <a:ext cx="809625" cy="428625"/>
          </a:xfrm>
          <a:prstGeom prst="rect">
            <a:avLst/>
          </a:prstGeom>
          <a:noFill/>
          <a:effectLst>
            <a:outerShdw blurRad="57150" dist="19050" dir="2700000" algn="br" rotWithShape="0">
              <a:srgbClr val="000000">
                <a:alpha val="50000"/>
              </a:srgbClr>
            </a:outerShdw>
          </a:effectLst>
        </p:spPr>
      </p:pic>
      <p:sp>
        <p:nvSpPr>
          <p:cNvPr id="9" name="TextBox 8"/>
          <p:cNvSpPr txBox="1"/>
          <p:nvPr/>
        </p:nvSpPr>
        <p:spPr>
          <a:xfrm>
            <a:off x="8096250" y="5867400"/>
            <a:ext cx="790575" cy="428625"/>
          </a:xfrm>
          <a:prstGeom prst="rect">
            <a:avLst/>
          </a:prstGeom>
          <a:noFill/>
        </p:spPr>
        <p:txBody>
          <a:bodyPr lIns="91440" tIns="45720" rIns="91440" bIns="45720" rtlCol="0" anchor="ctr">
            <a:normAutofit/>
          </a:bodyPr>
          <a:lstStyle/>
          <a:p>
            <a:pPr marL="0" marR="0" lvl="0" indent="0" algn="ctr" fontAlgn="ctr">
              <a:lnSpc>
                <a:spcPct val="100000"/>
              </a:lnSpc>
            </a:pPr>
            <a:r>
              <a:rPr lang="ru-RU" sz="1000" b="1" u="none" spc="0">
                <a:solidFill>
                  <a:srgbClr val="FFFFFF">
                    <a:alpha val="100000"/>
                  </a:srgbClr>
                </a:solidFill>
                <a:latin typeface="Scada"/>
              </a:rPr>
              <a:t>2</a:t>
            </a:r>
          </a:p>
        </p:txBody>
      </p:sp>
      <p:sp>
        <p:nvSpPr>
          <p:cNvPr id="10" name="TextBox 9"/>
          <p:cNvSpPr txBox="1"/>
          <p:nvPr/>
        </p:nvSpPr>
        <p:spPr>
          <a:xfrm>
            <a:off x="8096250" y="6334125"/>
            <a:ext cx="790575" cy="428625"/>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Проблема</a:t>
            </a:r>
          </a:p>
        </p:txBody>
      </p:sp>
      <p:pic>
        <p:nvPicPr>
          <p:cNvPr id="11" name="Рисунок 10"/>
          <p:cNvPicPr>
            <a:picLocks noChangeAspect="1"/>
          </p:cNvPicPr>
          <p:nvPr/>
        </p:nvPicPr>
        <p:blipFill>
          <a:blip r:embed="rId4" cstate="print"/>
          <a:stretch>
            <a:fillRect/>
          </a:stretch>
        </p:blipFill>
        <p:spPr>
          <a:xfrm>
            <a:off x="9001125" y="5867400"/>
            <a:ext cx="533400" cy="361950"/>
          </a:xfrm>
          <a:prstGeom prst="rect">
            <a:avLst/>
          </a:prstGeom>
          <a:noFill/>
          <a:effectLst>
            <a:outerShdw blurRad="57150" dist="19050" dir="2700000" algn="br" rotWithShape="0">
              <a:srgbClr val="000000">
                <a:alpha val="50000"/>
              </a:srgbClr>
            </a:outerShdw>
          </a:effectLst>
        </p:spPr>
      </p:pic>
      <p:sp>
        <p:nvSpPr>
          <p:cNvPr id="12" name="TextBox 11"/>
          <p:cNvSpPr txBox="1"/>
          <p:nvPr/>
        </p:nvSpPr>
        <p:spPr>
          <a:xfrm>
            <a:off x="9001125" y="5867400"/>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FFFFFF">
                    <a:alpha val="100000"/>
                  </a:srgbClr>
                </a:solidFill>
                <a:latin typeface="Scada"/>
              </a:rPr>
              <a:t>2</a:t>
            </a:r>
          </a:p>
        </p:txBody>
      </p:sp>
      <p:sp>
        <p:nvSpPr>
          <p:cNvPr id="13" name="TextBox 12"/>
          <p:cNvSpPr txBox="1"/>
          <p:nvPr/>
        </p:nvSpPr>
        <p:spPr>
          <a:xfrm>
            <a:off x="9001125" y="6267450"/>
            <a:ext cx="542925" cy="361950"/>
          </a:xfrm>
          <a:prstGeom prst="rect">
            <a:avLst/>
          </a:prstGeom>
          <a:noFill/>
        </p:spPr>
        <p:txBody>
          <a:bodyPr wrap="none"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Решение</a:t>
            </a:r>
          </a:p>
        </p:txBody>
      </p:sp>
      <p:pic>
        <p:nvPicPr>
          <p:cNvPr id="14" name="Рисунок 13"/>
          <p:cNvPicPr>
            <a:picLocks noChangeAspect="1"/>
          </p:cNvPicPr>
          <p:nvPr/>
        </p:nvPicPr>
        <p:blipFill>
          <a:blip r:embed="rId5"/>
          <a:stretch>
            <a:fillRect/>
          </a:stretch>
        </p:blipFill>
        <p:spPr>
          <a:xfrm>
            <a:off x="9791700" y="5867400"/>
            <a:ext cx="723900" cy="400050"/>
          </a:xfrm>
          <a:prstGeom prst="rect">
            <a:avLst/>
          </a:prstGeom>
          <a:noFill/>
          <a:effectLst>
            <a:outerShdw blurRad="57150" dist="19050" dir="2700000" algn="br" rotWithShape="0">
              <a:srgbClr val="000000">
                <a:alpha val="50000"/>
              </a:srgbClr>
            </a:outerShdw>
          </a:effectLst>
        </p:spPr>
      </p:pic>
      <p:sp>
        <p:nvSpPr>
          <p:cNvPr id="15" name="TextBox 14"/>
          <p:cNvSpPr txBox="1"/>
          <p:nvPr/>
        </p:nvSpPr>
        <p:spPr>
          <a:xfrm>
            <a:off x="9648825" y="6296025"/>
            <a:ext cx="971550" cy="1076325"/>
          </a:xfrm>
          <a:prstGeom prst="rect">
            <a:avLst/>
          </a:prstGeom>
          <a:noFill/>
        </p:spPr>
        <p:txBody>
          <a:bodyPr lIns="91440" tIns="45720" rIns="91440" bIns="45720" rtlCol="0" anchor="t">
            <a:normAutofit/>
          </a:bodyPr>
          <a:lstStyle/>
          <a:p>
            <a:pPr marL="0" marR="0" lvl="0" indent="0" algn="ctr" fontAlgn="t">
              <a:lnSpc>
                <a:spcPct val="100000"/>
              </a:lnSpc>
            </a:pPr>
            <a:r>
              <a:rPr lang="ru-RU" sz="800" u="none" spc="0">
                <a:solidFill>
                  <a:srgbClr val="000000">
                    <a:alpha val="100000"/>
                  </a:srgbClr>
                </a:solidFill>
                <a:latin typeface="Scada"/>
              </a:rPr>
              <a:t>Возврат к предыдущему этапу</a:t>
            </a:r>
          </a:p>
        </p:txBody>
      </p:sp>
      <p:pic>
        <p:nvPicPr>
          <p:cNvPr id="16" name="Рисунок 15"/>
          <p:cNvPicPr>
            <a:picLocks noChangeAspect="1"/>
          </p:cNvPicPr>
          <p:nvPr/>
        </p:nvPicPr>
        <p:blipFill>
          <a:blip r:embed="rId6" cstate="print"/>
          <a:stretch>
            <a:fillRect/>
          </a:stretch>
        </p:blipFill>
        <p:spPr>
          <a:xfrm>
            <a:off x="9001125" y="6734175"/>
            <a:ext cx="590550" cy="361950"/>
          </a:xfrm>
          <a:prstGeom prst="rect">
            <a:avLst/>
          </a:prstGeom>
          <a:noFill/>
          <a:effectLst>
            <a:outerShdw blurRad="57150" dist="19050" dir="2700000" algn="br" rotWithShape="0">
              <a:srgbClr val="000000">
                <a:alpha val="50000"/>
              </a:srgbClr>
            </a:outerShdw>
          </a:effectLst>
        </p:spPr>
      </p:pic>
      <p:sp>
        <p:nvSpPr>
          <p:cNvPr id="17" name="TextBox 16"/>
          <p:cNvSpPr txBox="1"/>
          <p:nvPr/>
        </p:nvSpPr>
        <p:spPr>
          <a:xfrm>
            <a:off x="9001125"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3 ч</a:t>
            </a:r>
          </a:p>
        </p:txBody>
      </p:sp>
      <p:sp>
        <p:nvSpPr>
          <p:cNvPr id="18" name="TextBox 17"/>
          <p:cNvSpPr txBox="1"/>
          <p:nvPr/>
        </p:nvSpPr>
        <p:spPr>
          <a:xfrm>
            <a:off x="9001125"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pic>
        <p:nvPicPr>
          <p:cNvPr id="19" name="Рисунок 18"/>
          <p:cNvPicPr>
            <a:picLocks noChangeAspect="1"/>
          </p:cNvPicPr>
          <p:nvPr/>
        </p:nvPicPr>
        <p:blipFill>
          <a:blip r:embed="rId7" cstate="print"/>
          <a:stretch>
            <a:fillRect/>
          </a:stretch>
        </p:blipFill>
        <p:spPr>
          <a:xfrm>
            <a:off x="8096250" y="6734175"/>
            <a:ext cx="571500" cy="361950"/>
          </a:xfrm>
          <a:prstGeom prst="rect">
            <a:avLst/>
          </a:prstGeom>
          <a:noFill/>
          <a:effectLst>
            <a:outerShdw blurRad="57150" dist="19050" dir="2700000" algn="br" rotWithShape="0">
              <a:srgbClr val="000000">
                <a:alpha val="50000"/>
              </a:srgbClr>
            </a:outerShdw>
          </a:effectLst>
        </p:spPr>
      </p:pic>
      <p:sp>
        <p:nvSpPr>
          <p:cNvPr id="20" name="TextBox 19"/>
          <p:cNvSpPr txBox="1"/>
          <p:nvPr/>
        </p:nvSpPr>
        <p:spPr>
          <a:xfrm>
            <a:off x="8096250" y="6734175"/>
            <a:ext cx="542925" cy="361950"/>
          </a:xfrm>
          <a:prstGeom prst="rect">
            <a:avLst/>
          </a:prstGeom>
          <a:noFill/>
        </p:spPr>
        <p:txBody>
          <a:bodyPr lIns="91440" tIns="45720" rIns="91440" bIns="45720" rtlCol="0" anchor="ctr">
            <a:normAutofit/>
          </a:bodyPr>
          <a:lstStyle/>
          <a:p>
            <a:pPr marL="0" marR="0" lvl="0" indent="0" algn="ctr" fontAlgn="ctr">
              <a:lnSpc>
                <a:spcPct val="100000"/>
              </a:lnSpc>
            </a:pPr>
            <a:r>
              <a:rPr lang="ru-RU" sz="1200" b="1" u="none" spc="0">
                <a:solidFill>
                  <a:srgbClr val="000000">
                    <a:alpha val="100000"/>
                  </a:srgbClr>
                </a:solidFill>
                <a:latin typeface="Scada"/>
              </a:rPr>
              <a:t>НЕТ</a:t>
            </a:r>
          </a:p>
        </p:txBody>
      </p:sp>
      <p:sp>
        <p:nvSpPr>
          <p:cNvPr id="21" name="TextBox 20"/>
          <p:cNvSpPr txBox="1"/>
          <p:nvPr/>
        </p:nvSpPr>
        <p:spPr>
          <a:xfrm>
            <a:off x="8096250" y="7124700"/>
            <a:ext cx="542925" cy="361950"/>
          </a:xfrm>
          <a:prstGeom prst="rect">
            <a:avLst/>
          </a:prstGeom>
          <a:noFill/>
        </p:spPr>
        <p:txBody>
          <a:bodyPr wrap="none" lIns="91440" tIns="45720" rIns="91440" bIns="45720" rtlCol="0" anchor="t">
            <a:noAutofit/>
          </a:bodyPr>
          <a:lstStyle/>
          <a:p>
            <a:pPr marL="0" marR="0" lvl="0" indent="0" algn="ctr" fontAlgn="t">
              <a:lnSpc>
                <a:spcPct val="100000"/>
              </a:lnSpc>
            </a:pPr>
            <a:r>
              <a:rPr lang="ru-RU" sz="800" u="none" spc="0">
                <a:solidFill>
                  <a:srgbClr val="000000">
                    <a:alpha val="100000"/>
                  </a:srgbClr>
                </a:solidFill>
                <a:latin typeface="Scada"/>
              </a:rPr>
              <a:t>Длительность
по регламенту</a:t>
            </a:r>
          </a:p>
        </p:txBody>
      </p:sp>
      <p:sp>
        <p:nvSpPr>
          <p:cNvPr id="22" name="TextBox 21"/>
          <p:cNvSpPr txBox="1"/>
          <p:nvPr/>
        </p:nvSpPr>
        <p:spPr>
          <a:xfrm>
            <a:off x="72390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23" name="TextBox 22"/>
          <p:cNvSpPr txBox="1"/>
          <p:nvPr/>
        </p:nvSpPr>
        <p:spPr>
          <a:xfrm>
            <a:off x="723900" y="12573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Вход</a:t>
            </a:r>
          </a:p>
        </p:txBody>
      </p:sp>
      <p:sp>
        <p:nvSpPr>
          <p:cNvPr id="24" name="TextBox 23"/>
          <p:cNvSpPr txBox="1"/>
          <p:nvPr/>
        </p:nvSpPr>
        <p:spPr>
          <a:xfrm>
            <a:off x="72390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endParaRPr/>
          </a:p>
        </p:txBody>
      </p:sp>
      <p:sp>
        <p:nvSpPr>
          <p:cNvPr id="25" name="TextBox 24"/>
          <p:cNvSpPr txBox="1"/>
          <p:nvPr/>
        </p:nvSpPr>
        <p:spPr>
          <a:xfrm>
            <a:off x="723900" y="22669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Обращение потребителя к диспетчеру ОДС по телефону</a:t>
            </a:r>
          </a:p>
        </p:txBody>
      </p:sp>
      <p:sp>
        <p:nvSpPr>
          <p:cNvPr id="26" name="TextBox 25"/>
          <p:cNvSpPr txBox="1"/>
          <p:nvPr/>
        </p:nvSpPr>
        <p:spPr>
          <a:xfrm>
            <a:off x="723900" y="12573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27" name="Рисунок 26"/>
          <p:cNvPicPr>
            <a:picLocks noChangeAspect="1"/>
          </p:cNvPicPr>
          <p:nvPr/>
        </p:nvPicPr>
        <p:blipFill>
          <a:blip r:embed="rId8"/>
          <a:stretch>
            <a:fillRect/>
          </a:stretch>
        </p:blipFill>
        <p:spPr>
          <a:xfrm>
            <a:off x="2047875" y="2466975"/>
            <a:ext cx="342900" cy="428625"/>
          </a:xfrm>
          <a:prstGeom prst="rect">
            <a:avLst/>
          </a:prstGeom>
          <a:noFill/>
        </p:spPr>
      </p:pic>
      <p:sp>
        <p:nvSpPr>
          <p:cNvPr id="28" name="TextBox 27"/>
          <p:cNvSpPr txBox="1"/>
          <p:nvPr/>
        </p:nvSpPr>
        <p:spPr>
          <a:xfrm>
            <a:off x="248602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29" name="TextBox 28"/>
          <p:cNvSpPr txBox="1"/>
          <p:nvPr/>
        </p:nvSpPr>
        <p:spPr>
          <a:xfrm>
            <a:off x="248602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1</a:t>
            </a:r>
          </a:p>
        </p:txBody>
      </p:sp>
      <p:sp>
        <p:nvSpPr>
          <p:cNvPr id="30" name="TextBox 29"/>
          <p:cNvSpPr txBox="1"/>
          <p:nvPr/>
        </p:nvSpPr>
        <p:spPr>
          <a:xfrm>
            <a:off x="284797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dirty="0">
                <a:solidFill>
                  <a:srgbClr val="000000">
                    <a:alpha val="100000"/>
                  </a:srgbClr>
                </a:solidFill>
                <a:latin typeface="Scada"/>
              </a:rPr>
              <a:t>1 мин. </a:t>
            </a:r>
          </a:p>
        </p:txBody>
      </p:sp>
      <p:sp>
        <p:nvSpPr>
          <p:cNvPr id="31" name="TextBox 30"/>
          <p:cNvSpPr txBox="1"/>
          <p:nvPr/>
        </p:nvSpPr>
        <p:spPr>
          <a:xfrm>
            <a:off x="248602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Потребитель</a:t>
            </a:r>
          </a:p>
        </p:txBody>
      </p:sp>
      <p:sp>
        <p:nvSpPr>
          <p:cNvPr id="32" name="TextBox 31"/>
          <p:cNvSpPr txBox="1"/>
          <p:nvPr/>
        </p:nvSpPr>
        <p:spPr>
          <a:xfrm>
            <a:off x="248602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Обращение потребителя по телефону на общий номер МУП "Электросервис". </a:t>
            </a:r>
          </a:p>
        </p:txBody>
      </p:sp>
      <p:sp>
        <p:nvSpPr>
          <p:cNvPr id="33" name="TextBox 32"/>
          <p:cNvSpPr txBox="1"/>
          <p:nvPr/>
        </p:nvSpPr>
        <p:spPr>
          <a:xfrm>
            <a:off x="248602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34" name="TextBox 33"/>
          <p:cNvSpPr txBox="1"/>
          <p:nvPr/>
        </p:nvSpPr>
        <p:spPr>
          <a:xfrm>
            <a:off x="248602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35" name="Рисунок 34"/>
          <p:cNvPicPr>
            <a:picLocks noChangeAspect="1"/>
          </p:cNvPicPr>
          <p:nvPr/>
        </p:nvPicPr>
        <p:blipFill>
          <a:blip r:embed="rId9" cstate="print"/>
          <a:stretch>
            <a:fillRect/>
          </a:stretch>
        </p:blipFill>
        <p:spPr>
          <a:xfrm>
            <a:off x="3043238" y="3781425"/>
            <a:ext cx="561975" cy="361950"/>
          </a:xfrm>
          <a:prstGeom prst="rect">
            <a:avLst/>
          </a:prstGeom>
          <a:noFill/>
          <a:effectLst>
            <a:outerShdw blurRad="57150" dist="19050" dir="2700000" algn="br" rotWithShape="0">
              <a:srgbClr val="000000">
                <a:alpha val="50000"/>
              </a:srgbClr>
            </a:outerShdw>
          </a:effectLst>
        </p:spPr>
      </p:pic>
      <p:sp>
        <p:nvSpPr>
          <p:cNvPr id="36" name="TextBox 35"/>
          <p:cNvSpPr txBox="1"/>
          <p:nvPr/>
        </p:nvSpPr>
        <p:spPr>
          <a:xfrm>
            <a:off x="301942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37" name="Рисунок 36"/>
          <p:cNvPicPr>
            <a:picLocks noChangeAspect="1"/>
          </p:cNvPicPr>
          <p:nvPr/>
        </p:nvPicPr>
        <p:blipFill>
          <a:blip r:embed="rId8"/>
          <a:stretch>
            <a:fillRect/>
          </a:stretch>
        </p:blipFill>
        <p:spPr>
          <a:xfrm>
            <a:off x="3819525" y="2466975"/>
            <a:ext cx="342900" cy="428625"/>
          </a:xfrm>
          <a:prstGeom prst="rect">
            <a:avLst/>
          </a:prstGeom>
          <a:noFill/>
        </p:spPr>
      </p:pic>
      <p:sp>
        <p:nvSpPr>
          <p:cNvPr id="38" name="TextBox 37"/>
          <p:cNvSpPr txBox="1"/>
          <p:nvPr/>
        </p:nvSpPr>
        <p:spPr>
          <a:xfrm>
            <a:off x="4248150"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39" name="TextBox 38"/>
          <p:cNvSpPr txBox="1"/>
          <p:nvPr/>
        </p:nvSpPr>
        <p:spPr>
          <a:xfrm>
            <a:off x="4248150"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2</a:t>
            </a:r>
          </a:p>
        </p:txBody>
      </p:sp>
      <p:sp>
        <p:nvSpPr>
          <p:cNvPr id="40" name="TextBox 39"/>
          <p:cNvSpPr txBox="1"/>
          <p:nvPr/>
        </p:nvSpPr>
        <p:spPr>
          <a:xfrm>
            <a:off x="4610100"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dirty="0">
                <a:solidFill>
                  <a:srgbClr val="000000">
                    <a:alpha val="100000"/>
                  </a:srgbClr>
                </a:solidFill>
                <a:latin typeface="Scada"/>
              </a:rPr>
              <a:t>1 </a:t>
            </a:r>
            <a:r>
              <a:rPr lang="ru-RU" sz="900" u="none" spc="0" dirty="0" smtClean="0">
                <a:solidFill>
                  <a:srgbClr val="000000">
                    <a:alpha val="100000"/>
                  </a:srgbClr>
                </a:solidFill>
                <a:latin typeface="Scada"/>
              </a:rPr>
              <a:t>мин.</a:t>
            </a:r>
            <a:endParaRPr lang="ru-RU" sz="900" u="none" spc="0" dirty="0">
              <a:solidFill>
                <a:srgbClr val="000000">
                  <a:alpha val="100000"/>
                </a:srgbClr>
              </a:solidFill>
              <a:latin typeface="Scada"/>
            </a:endParaRPr>
          </a:p>
        </p:txBody>
      </p:sp>
      <p:sp>
        <p:nvSpPr>
          <p:cNvPr id="41" name="TextBox 40"/>
          <p:cNvSpPr txBox="1"/>
          <p:nvPr/>
        </p:nvSpPr>
        <p:spPr>
          <a:xfrm>
            <a:off x="4248150"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Потребитель</a:t>
            </a:r>
          </a:p>
        </p:txBody>
      </p:sp>
      <p:sp>
        <p:nvSpPr>
          <p:cNvPr id="42" name="TextBox 41"/>
          <p:cNvSpPr txBox="1"/>
          <p:nvPr/>
        </p:nvSpPr>
        <p:spPr>
          <a:xfrm>
            <a:off x="4248150"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lnSpcReduction="10000"/>
          </a:bodyPr>
          <a:lstStyle/>
          <a:p>
            <a:pPr marL="0" marR="0" lvl="0" indent="0" algn="l" fontAlgn="t">
              <a:lnSpc>
                <a:spcPct val="100000"/>
              </a:lnSpc>
            </a:pPr>
            <a:r>
              <a:rPr lang="ru-RU" sz="900" u="none" spc="0" dirty="0">
                <a:solidFill>
                  <a:srgbClr val="000000">
                    <a:alpha val="100000"/>
                  </a:srgbClr>
                </a:solidFill>
                <a:latin typeface="Scada"/>
              </a:rPr>
              <a:t>Прослушивает ответ голосовой почты (автоответчика) автоматизированной телефонной станции об имеющихся отключениях электрической энергии. </a:t>
            </a:r>
          </a:p>
        </p:txBody>
      </p:sp>
      <p:sp>
        <p:nvSpPr>
          <p:cNvPr id="43" name="TextBox 42"/>
          <p:cNvSpPr txBox="1"/>
          <p:nvPr/>
        </p:nvSpPr>
        <p:spPr>
          <a:xfrm>
            <a:off x="4248150"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44" name="TextBox 43"/>
          <p:cNvSpPr txBox="1"/>
          <p:nvPr/>
        </p:nvSpPr>
        <p:spPr>
          <a:xfrm>
            <a:off x="4248150"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45" name="Рисунок 44"/>
          <p:cNvPicPr>
            <a:picLocks noChangeAspect="1"/>
          </p:cNvPicPr>
          <p:nvPr/>
        </p:nvPicPr>
        <p:blipFill>
          <a:blip r:embed="rId9" cstate="print"/>
          <a:stretch>
            <a:fillRect/>
          </a:stretch>
        </p:blipFill>
        <p:spPr>
          <a:xfrm>
            <a:off x="4814888" y="3781425"/>
            <a:ext cx="561975" cy="361950"/>
          </a:xfrm>
          <a:prstGeom prst="rect">
            <a:avLst/>
          </a:prstGeom>
          <a:noFill/>
          <a:effectLst>
            <a:outerShdw blurRad="57150" dist="19050" dir="2700000" algn="br" rotWithShape="0">
              <a:srgbClr val="000000">
                <a:alpha val="50000"/>
              </a:srgbClr>
            </a:outerShdw>
          </a:effectLst>
        </p:spPr>
      </p:pic>
      <p:sp>
        <p:nvSpPr>
          <p:cNvPr id="46" name="TextBox 45"/>
          <p:cNvSpPr txBox="1"/>
          <p:nvPr/>
        </p:nvSpPr>
        <p:spPr>
          <a:xfrm>
            <a:off x="4791075"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47" name="Рисунок 46"/>
          <p:cNvPicPr>
            <a:picLocks noChangeAspect="1"/>
          </p:cNvPicPr>
          <p:nvPr/>
        </p:nvPicPr>
        <p:blipFill>
          <a:blip r:embed="rId8"/>
          <a:stretch>
            <a:fillRect/>
          </a:stretch>
        </p:blipFill>
        <p:spPr>
          <a:xfrm>
            <a:off x="5581650" y="2466975"/>
            <a:ext cx="342900" cy="428625"/>
          </a:xfrm>
          <a:prstGeom prst="rect">
            <a:avLst/>
          </a:prstGeom>
          <a:noFill/>
        </p:spPr>
      </p:pic>
      <p:sp>
        <p:nvSpPr>
          <p:cNvPr id="48" name="TextBox 47"/>
          <p:cNvSpPr txBox="1"/>
          <p:nvPr/>
        </p:nvSpPr>
        <p:spPr>
          <a:xfrm>
            <a:off x="6010275" y="12573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49" name="TextBox 48"/>
          <p:cNvSpPr txBox="1"/>
          <p:nvPr/>
        </p:nvSpPr>
        <p:spPr>
          <a:xfrm>
            <a:off x="6010275" y="1257300"/>
            <a:ext cx="361950"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3</a:t>
            </a:r>
          </a:p>
        </p:txBody>
      </p:sp>
      <p:sp>
        <p:nvSpPr>
          <p:cNvPr id="50" name="TextBox 49"/>
          <p:cNvSpPr txBox="1"/>
          <p:nvPr/>
        </p:nvSpPr>
        <p:spPr>
          <a:xfrm>
            <a:off x="6372225" y="1257300"/>
            <a:ext cx="866775" cy="3619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dirty="0">
                <a:solidFill>
                  <a:srgbClr val="000000">
                    <a:alpha val="100000"/>
                  </a:srgbClr>
                </a:solidFill>
                <a:latin typeface="Scada"/>
              </a:rPr>
              <a:t>1 </a:t>
            </a:r>
            <a:r>
              <a:rPr lang="ru-RU" sz="900" u="none" spc="0" dirty="0" smtClean="0">
                <a:solidFill>
                  <a:srgbClr val="000000">
                    <a:alpha val="100000"/>
                  </a:srgbClr>
                </a:solidFill>
                <a:latin typeface="Scada"/>
              </a:rPr>
              <a:t>мин.</a:t>
            </a:r>
            <a:endParaRPr lang="ru-RU" sz="900" u="none" spc="0" dirty="0">
              <a:solidFill>
                <a:srgbClr val="000000">
                  <a:alpha val="100000"/>
                </a:srgbClr>
              </a:solidFill>
              <a:latin typeface="Scada"/>
            </a:endParaRPr>
          </a:p>
        </p:txBody>
      </p:sp>
      <p:sp>
        <p:nvSpPr>
          <p:cNvPr id="51" name="TextBox 50"/>
          <p:cNvSpPr txBox="1"/>
          <p:nvPr/>
        </p:nvSpPr>
        <p:spPr>
          <a:xfrm>
            <a:off x="6010275" y="16192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Диспетчер ОДС</a:t>
            </a:r>
          </a:p>
        </p:txBody>
      </p:sp>
      <p:sp>
        <p:nvSpPr>
          <p:cNvPr id="52" name="TextBox 51"/>
          <p:cNvSpPr txBox="1"/>
          <p:nvPr/>
        </p:nvSpPr>
        <p:spPr>
          <a:xfrm>
            <a:off x="6010275" y="2266950"/>
            <a:ext cx="1228725" cy="15144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Autofit/>
          </a:bodyPr>
          <a:lstStyle/>
          <a:p>
            <a:pPr marL="0" marR="0" lvl="0" indent="0" algn="l" fontAlgn="t">
              <a:lnSpc>
                <a:spcPct val="100000"/>
              </a:lnSpc>
            </a:pPr>
            <a:r>
              <a:rPr lang="ru-RU" sz="750" u="none" spc="0" dirty="0">
                <a:solidFill>
                  <a:srgbClr val="000000">
                    <a:alpha val="100000"/>
                  </a:srgbClr>
                </a:solidFill>
                <a:latin typeface="Scada"/>
              </a:rPr>
              <a:t>Ежедневно записывает информацию на голосовую почту (автоответчик) автоматизированной телефонной станции об имеющихся отключениях электрической энергии плановых, аварийных отключений с оповещением адресов отключаемых потребителей.</a:t>
            </a:r>
          </a:p>
        </p:txBody>
      </p:sp>
      <p:sp>
        <p:nvSpPr>
          <p:cNvPr id="53" name="TextBox 52"/>
          <p:cNvSpPr txBox="1"/>
          <p:nvPr/>
        </p:nvSpPr>
        <p:spPr>
          <a:xfrm>
            <a:off x="6010275" y="3781425"/>
            <a:ext cx="1228725" cy="180975"/>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sp>
        <p:nvSpPr>
          <p:cNvPr id="54" name="TextBox 53"/>
          <p:cNvSpPr txBox="1"/>
          <p:nvPr/>
        </p:nvSpPr>
        <p:spPr>
          <a:xfrm>
            <a:off x="6010275" y="1257300"/>
            <a:ext cx="1228725" cy="2695575"/>
          </a:xfrm>
          <a:prstGeom prst="rect">
            <a:avLst/>
          </a:prstGeom>
          <a:noFill/>
          <a:ln w="25400" cap="flat" cmpd="sng" algn="ctr">
            <a:solidFill>
              <a:srgbClr val="00000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55" name="Рисунок 54"/>
          <p:cNvPicPr>
            <a:picLocks noChangeAspect="1"/>
          </p:cNvPicPr>
          <p:nvPr/>
        </p:nvPicPr>
        <p:blipFill>
          <a:blip r:embed="rId9" cstate="print"/>
          <a:stretch>
            <a:fillRect/>
          </a:stretch>
        </p:blipFill>
        <p:spPr>
          <a:xfrm>
            <a:off x="6577013" y="3781425"/>
            <a:ext cx="561975" cy="361950"/>
          </a:xfrm>
          <a:prstGeom prst="rect">
            <a:avLst/>
          </a:prstGeom>
          <a:noFill/>
          <a:effectLst>
            <a:outerShdw blurRad="57150" dist="19050" dir="2700000" algn="br" rotWithShape="0">
              <a:srgbClr val="000000">
                <a:alpha val="50000"/>
              </a:srgbClr>
            </a:outerShdw>
          </a:effectLst>
        </p:spPr>
      </p:pic>
      <p:sp>
        <p:nvSpPr>
          <p:cNvPr id="56" name="TextBox 55"/>
          <p:cNvSpPr txBox="1"/>
          <p:nvPr/>
        </p:nvSpPr>
        <p:spPr>
          <a:xfrm>
            <a:off x="6553200" y="3819525"/>
            <a:ext cx="609600" cy="285750"/>
          </a:xfrm>
          <a:prstGeom prst="rect">
            <a:avLst/>
          </a:prstGeom>
          <a:noFill/>
        </p:spPr>
        <p:txBody>
          <a:bodyPr lIns="91440" tIns="45720" rIns="91440" bIns="45720" rtlCol="0" anchor="ctr">
            <a:normAutofit/>
          </a:bodyPr>
          <a:lstStyle/>
          <a:p>
            <a:pPr marL="0" marR="0" lvl="0" indent="0" algn="ctr" fontAlgn="ctr">
              <a:lnSpc>
                <a:spcPct val="100000"/>
              </a:lnSpc>
            </a:pPr>
            <a:r>
              <a:rPr lang="ru-RU" sz="900" b="1" u="none" spc="0">
                <a:solidFill>
                  <a:srgbClr val="000000">
                    <a:alpha val="100000"/>
                  </a:srgbClr>
                </a:solidFill>
                <a:latin typeface="Scada"/>
              </a:rPr>
              <a:t>НЕТ</a:t>
            </a:r>
          </a:p>
        </p:txBody>
      </p:sp>
      <p:pic>
        <p:nvPicPr>
          <p:cNvPr id="57" name="Рисунок 56"/>
          <p:cNvPicPr>
            <a:picLocks noChangeAspect="1"/>
          </p:cNvPicPr>
          <p:nvPr/>
        </p:nvPicPr>
        <p:blipFill>
          <a:blip r:embed="rId8"/>
          <a:stretch>
            <a:fillRect/>
          </a:stretch>
        </p:blipFill>
        <p:spPr>
          <a:xfrm>
            <a:off x="7343775" y="2466975"/>
            <a:ext cx="342900" cy="428625"/>
          </a:xfrm>
          <a:prstGeom prst="rect">
            <a:avLst/>
          </a:prstGeom>
          <a:noFill/>
        </p:spPr>
      </p:pic>
      <p:sp>
        <p:nvSpPr>
          <p:cNvPr id="58" name="TextBox 57"/>
          <p:cNvSpPr txBox="1"/>
          <p:nvPr/>
        </p:nvSpPr>
        <p:spPr>
          <a:xfrm>
            <a:off x="723900" y="4495800"/>
            <a:ext cx="1228725" cy="2695575"/>
          </a:xfrm>
          <a:prstGeom prst="rect">
            <a:avLst/>
          </a:prstGeom>
          <a:solidFill>
            <a:srgbClr val="FFFFFF">
              <a:alpha val="100000"/>
            </a:srgbClr>
          </a:solidFill>
          <a:ln w="25400" cap="flat" cmpd="sng" algn="ctr">
            <a:solidFill>
              <a:srgbClr val="000000">
                <a:alpha val="100000"/>
              </a:srgbClr>
            </a:solidFill>
            <a:prstDash val="solid"/>
            <a:round/>
            <a:headEnd type="none" w="med" len="med"/>
            <a:tailEnd type="none" w="med" len="med"/>
          </a:ln>
          <a:effectLst>
            <a:outerShdw blurRad="57150" dist="19050" dir="2700000" algn="br" rotWithShape="0">
              <a:srgbClr val="000000">
                <a:alpha val="50000"/>
              </a:srgbClr>
            </a:outerShdw>
          </a:effectLst>
        </p:spPr>
        <p:txBody>
          <a:bodyPr lIns="91440" tIns="45720" rIns="91440" bIns="45720" rtlCol="0" anchor="t">
            <a:spAutoFit/>
          </a:bodyPr>
          <a:lstStyle/>
          <a:p>
            <a:pPr marL="0" marR="0" lvl="0" indent="0" algn="l" fontAlgn="t">
              <a:lnSpc>
                <a:spcPct val="100000"/>
              </a:lnSpc>
            </a:pPr>
            <a:endParaRPr/>
          </a:p>
        </p:txBody>
      </p:sp>
      <p:sp>
        <p:nvSpPr>
          <p:cNvPr id="59" name="TextBox 58"/>
          <p:cNvSpPr txBox="1"/>
          <p:nvPr/>
        </p:nvSpPr>
        <p:spPr>
          <a:xfrm>
            <a:off x="723900" y="4495800"/>
            <a:ext cx="1228725" cy="361950"/>
          </a:xfrm>
          <a:prstGeom prst="rect">
            <a:avLst/>
          </a:prstGeom>
          <a:solidFill>
            <a:srgbClr val="FFDDDD">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ctr">
            <a:normAutofit/>
          </a:bodyPr>
          <a:lstStyle/>
          <a:p>
            <a:pPr marL="0" marR="0" lvl="0" indent="0" algn="ctr" fontAlgn="ctr">
              <a:lnSpc>
                <a:spcPct val="100000"/>
              </a:lnSpc>
            </a:pPr>
            <a:r>
              <a:rPr lang="ru-RU" sz="900" u="none" spc="0">
                <a:solidFill>
                  <a:srgbClr val="000000">
                    <a:alpha val="100000"/>
                  </a:srgbClr>
                </a:solidFill>
                <a:latin typeface="Scada"/>
              </a:rPr>
              <a:t>Выход</a:t>
            </a:r>
          </a:p>
        </p:txBody>
      </p:sp>
      <p:sp>
        <p:nvSpPr>
          <p:cNvPr id="60" name="TextBox 59"/>
          <p:cNvSpPr txBox="1"/>
          <p:nvPr/>
        </p:nvSpPr>
        <p:spPr>
          <a:xfrm>
            <a:off x="723900" y="4857750"/>
            <a:ext cx="1228725" cy="647700"/>
          </a:xfrm>
          <a:prstGeom prst="rect">
            <a:avLst/>
          </a:prstGeom>
          <a:solidFill>
            <a:srgbClr val="DCE6F2">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endParaRPr/>
          </a:p>
        </p:txBody>
      </p:sp>
      <p:sp>
        <p:nvSpPr>
          <p:cNvPr id="61" name="TextBox 60"/>
          <p:cNvSpPr txBox="1"/>
          <p:nvPr/>
        </p:nvSpPr>
        <p:spPr>
          <a:xfrm>
            <a:off x="723900" y="5505450"/>
            <a:ext cx="1228725" cy="1695450"/>
          </a:xfrm>
          <a:prstGeom prst="rect">
            <a:avLst/>
          </a:prstGeom>
          <a:solidFill>
            <a:srgbClr val="FFFFFF">
              <a:alpha val="100000"/>
            </a:srgbClr>
          </a:solidFill>
          <a:ln w="6350" cap="flat" cmpd="sng" algn="ctr">
            <a:solidFill>
              <a:srgbClr val="000000">
                <a:alpha val="100000"/>
              </a:srgbClr>
            </a:solidFill>
            <a:prstDash val="solid"/>
            <a:round/>
            <a:headEnd type="none" w="med" len="med"/>
            <a:tailEnd type="none" w="med" len="med"/>
          </a:ln>
        </p:spPr>
        <p:txBody>
          <a:bodyPr lIns="91440" tIns="45720" rIns="91440" bIns="45720" rtlCol="0" anchor="t">
            <a:normAutofit/>
          </a:bodyPr>
          <a:lstStyle/>
          <a:p>
            <a:pPr marL="0" marR="0" lvl="0" indent="0" algn="l" fontAlgn="t">
              <a:lnSpc>
                <a:spcPct val="100000"/>
              </a:lnSpc>
            </a:pPr>
            <a:r>
              <a:rPr lang="ru-RU" sz="900" u="none" spc="0">
                <a:solidFill>
                  <a:srgbClr val="000000">
                    <a:alpha val="100000"/>
                  </a:srgbClr>
                </a:solidFill>
                <a:latin typeface="Scada"/>
              </a:rPr>
              <a:t>Потребитель автоматически получает информацию по телефону об имеющихся плановых, аварийных отключениях электрической энергии</a:t>
            </a:r>
          </a:p>
        </p:txBody>
      </p:sp>
      <p:sp>
        <p:nvSpPr>
          <p:cNvPr id="62" name="TextBox 61"/>
          <p:cNvSpPr txBox="1"/>
          <p:nvPr/>
        </p:nvSpPr>
        <p:spPr>
          <a:xfrm>
            <a:off x="723900" y="4495800"/>
            <a:ext cx="1228725" cy="2695575"/>
          </a:xfrm>
          <a:prstGeom prst="rect">
            <a:avLst/>
          </a:prstGeom>
          <a:noFill/>
          <a:ln w="25400" cap="flat" cmpd="sng" algn="ctr">
            <a:solidFill>
              <a:srgbClr val="0080C0">
                <a:alpha val="100000"/>
              </a:srgbClr>
            </a:solidFill>
            <a:prstDash val="solid"/>
            <a:round/>
            <a:headEnd type="none" w="med" len="med"/>
            <a:tailEnd type="none" w="med" len="med"/>
          </a:ln>
        </p:spPr>
        <p:txBody>
          <a:bodyPr lIns="91440" tIns="45720" rIns="91440" bIns="45720" rtlCol="0" anchor="t">
            <a:spAutoFit/>
          </a:bodyPr>
          <a:lstStyle/>
          <a:p>
            <a:pPr marL="0" marR="0" lvl="0" indent="0" algn="l" fontAlgn="t">
              <a:lnSpc>
                <a:spcPct val="100000"/>
              </a:lnSpc>
            </a:pPr>
            <a:endParaRPr/>
          </a:p>
        </p:txBody>
      </p:sp>
      <p:pic>
        <p:nvPicPr>
          <p:cNvPr id="63" name="Рисунок 62"/>
          <p:cNvPicPr>
            <a:picLocks noChangeAspect="1"/>
          </p:cNvPicPr>
          <p:nvPr/>
        </p:nvPicPr>
        <p:blipFill>
          <a:blip r:embed="rId8"/>
          <a:stretch>
            <a:fillRect/>
          </a:stretch>
        </p:blipFill>
        <p:spPr>
          <a:xfrm>
            <a:off x="323850" y="5705475"/>
            <a:ext cx="342900" cy="428625"/>
          </a:xfrm>
          <a:prstGeom prst="rect">
            <a:avLst/>
          </a:prstGeom>
          <a:noFill/>
        </p:spPr>
      </p:pic>
    </p:spTree>
  </p:cSld>
  <p:clrMapOvr>
    <a:masterClrMapping/>
  </p:clrMapOvr>
</p:sld>
</file>

<file path=ppt/theme/theme1.xml><?xml version="1.0" encoding="utf-8"?>
<a:theme xmlns:a="http://schemas.openxmlformats.org/drawingml/2006/main" name="Theme3">
  <a:themeElements>
    <a:clrScheme name="Theme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992</Words>
  <Application>Microsoft Office PowerPoint</Application>
  <PresentationFormat>Произвольный</PresentationFormat>
  <Paragraphs>273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Theme3</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creator>Unknown Creator</dc:creator>
  <cp:lastModifiedBy>Першина Светлана Станиславовна</cp:lastModifiedBy>
  <cp:revision>9</cp:revision>
  <dcterms:created xsi:type="dcterms:W3CDTF">2023-09-23T11:21:34Z</dcterms:created>
  <dcterms:modified xsi:type="dcterms:W3CDTF">2023-10-03T22:34:37Z</dcterms:modified>
</cp:coreProperties>
</file>